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FFFF"/>
    <a:srgbClr val="B41C9E"/>
    <a:srgbClr val="00FFFF"/>
    <a:srgbClr val="FF9933"/>
    <a:srgbClr val="FF6600"/>
    <a:srgbClr val="E1BC1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08" y="-16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7F6CA46B-8DE0-4461-BFAC-0E789E1E657B}" type="datetimeFigureOut">
              <a:rPr lang="en-NZ" smtClean="0"/>
              <a:pPr/>
              <a:t>12/08/2010</a:t>
            </a:fld>
            <a:endParaRPr lang="en-NZ" dirty="0"/>
          </a:p>
        </p:txBody>
      </p:sp>
      <p:sp>
        <p:nvSpPr>
          <p:cNvPr id="17" name="Footer Placeholder 16"/>
          <p:cNvSpPr>
            <a:spLocks noGrp="1"/>
          </p:cNvSpPr>
          <p:nvPr>
            <p:ph type="ftr" sz="quarter" idx="11"/>
          </p:nvPr>
        </p:nvSpPr>
        <p:spPr/>
        <p:txBody>
          <a:bodyPr/>
          <a:lstStyle/>
          <a:p>
            <a:endParaRPr lang="en-NZ" dirty="0"/>
          </a:p>
        </p:txBody>
      </p:sp>
      <p:sp>
        <p:nvSpPr>
          <p:cNvPr id="29" name="Slide Number Placeholder 28"/>
          <p:cNvSpPr>
            <a:spLocks noGrp="1"/>
          </p:cNvSpPr>
          <p:nvPr>
            <p:ph type="sldNum" sz="quarter" idx="12"/>
          </p:nvPr>
        </p:nvSpPr>
        <p:spPr/>
        <p:txBody>
          <a:bodyPr/>
          <a:lstStyle/>
          <a:p>
            <a:fld id="{7D9857F6-0972-4F9E-83B4-9EF1DA3811F3}" type="slidenum">
              <a:rPr lang="en-NZ" smtClean="0"/>
              <a:pPr/>
              <a:t>‹#›</a:t>
            </a:fld>
            <a:endParaRPr lang="en-NZ"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F6CA46B-8DE0-4461-BFAC-0E789E1E657B}" type="datetimeFigureOut">
              <a:rPr lang="en-NZ" smtClean="0"/>
              <a:pPr/>
              <a:t>12/08/2010</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7D9857F6-0972-4F9E-83B4-9EF1DA3811F3}" type="slidenum">
              <a:rPr lang="en-NZ" smtClean="0"/>
              <a:pPr/>
              <a:t>‹#›</a:t>
            </a:fld>
            <a:endParaRPr lang="en-NZ"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F6CA46B-8DE0-4461-BFAC-0E789E1E657B}" type="datetimeFigureOut">
              <a:rPr lang="en-NZ" smtClean="0"/>
              <a:pPr/>
              <a:t>12/08/2010</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7D9857F6-0972-4F9E-83B4-9EF1DA3811F3}" type="slidenum">
              <a:rPr lang="en-NZ" smtClean="0"/>
              <a:pPr/>
              <a:t>‹#›</a:t>
            </a:fld>
            <a:endParaRPr lang="en-NZ"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F6CA46B-8DE0-4461-BFAC-0E789E1E657B}" type="datetimeFigureOut">
              <a:rPr lang="en-NZ" smtClean="0"/>
              <a:pPr/>
              <a:t>12/08/2010</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7D9857F6-0972-4F9E-83B4-9EF1DA3811F3}" type="slidenum">
              <a:rPr lang="en-NZ" smtClean="0"/>
              <a:pPr/>
              <a:t>‹#›</a:t>
            </a:fld>
            <a:endParaRPr lang="en-NZ"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F6CA46B-8DE0-4461-BFAC-0E789E1E657B}" type="datetimeFigureOut">
              <a:rPr lang="en-NZ" smtClean="0"/>
              <a:pPr/>
              <a:t>12/08/2010</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a:xfrm>
            <a:off x="7924800" y="6416675"/>
            <a:ext cx="762000" cy="365125"/>
          </a:xfrm>
        </p:spPr>
        <p:txBody>
          <a:bodyPr/>
          <a:lstStyle/>
          <a:p>
            <a:fld id="{7D9857F6-0972-4F9E-83B4-9EF1DA3811F3}" type="slidenum">
              <a:rPr lang="en-NZ" smtClean="0"/>
              <a:pPr/>
              <a:t>‹#›</a:t>
            </a:fld>
            <a:endParaRPr lang="en-NZ"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F6CA46B-8DE0-4461-BFAC-0E789E1E657B}" type="datetimeFigureOut">
              <a:rPr lang="en-NZ" smtClean="0"/>
              <a:pPr/>
              <a:t>12/08/2010</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7D9857F6-0972-4F9E-83B4-9EF1DA3811F3}" type="slidenum">
              <a:rPr lang="en-NZ" smtClean="0"/>
              <a:pPr/>
              <a:t>‹#›</a:t>
            </a:fld>
            <a:endParaRPr lang="en-NZ"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F6CA46B-8DE0-4461-BFAC-0E789E1E657B}" type="datetimeFigureOut">
              <a:rPr lang="en-NZ" smtClean="0"/>
              <a:pPr/>
              <a:t>12/08/2010</a:t>
            </a:fld>
            <a:endParaRPr lang="en-NZ" dirty="0"/>
          </a:p>
        </p:txBody>
      </p:sp>
      <p:sp>
        <p:nvSpPr>
          <p:cNvPr id="8" name="Footer Placeholder 7"/>
          <p:cNvSpPr>
            <a:spLocks noGrp="1"/>
          </p:cNvSpPr>
          <p:nvPr>
            <p:ph type="ftr" sz="quarter" idx="11"/>
          </p:nvPr>
        </p:nvSpPr>
        <p:spPr/>
        <p:txBody>
          <a:bodyPr/>
          <a:lstStyle/>
          <a:p>
            <a:endParaRPr lang="en-NZ" dirty="0"/>
          </a:p>
        </p:txBody>
      </p:sp>
      <p:sp>
        <p:nvSpPr>
          <p:cNvPr id="9" name="Slide Number Placeholder 8"/>
          <p:cNvSpPr>
            <a:spLocks noGrp="1"/>
          </p:cNvSpPr>
          <p:nvPr>
            <p:ph type="sldNum" sz="quarter" idx="12"/>
          </p:nvPr>
        </p:nvSpPr>
        <p:spPr/>
        <p:txBody>
          <a:bodyPr/>
          <a:lstStyle/>
          <a:p>
            <a:fld id="{7D9857F6-0972-4F9E-83B4-9EF1DA3811F3}" type="slidenum">
              <a:rPr lang="en-NZ" smtClean="0"/>
              <a:pPr/>
              <a:t>‹#›</a:t>
            </a:fld>
            <a:endParaRPr lang="en-NZ"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F6CA46B-8DE0-4461-BFAC-0E789E1E657B}" type="datetimeFigureOut">
              <a:rPr lang="en-NZ" smtClean="0"/>
              <a:pPr/>
              <a:t>12/08/2010</a:t>
            </a:fld>
            <a:endParaRPr lang="en-NZ" dirty="0"/>
          </a:p>
        </p:txBody>
      </p:sp>
      <p:sp>
        <p:nvSpPr>
          <p:cNvPr id="4" name="Footer Placeholder 3"/>
          <p:cNvSpPr>
            <a:spLocks noGrp="1"/>
          </p:cNvSpPr>
          <p:nvPr>
            <p:ph type="ftr" sz="quarter" idx="11"/>
          </p:nvPr>
        </p:nvSpPr>
        <p:spPr/>
        <p:txBody>
          <a:bodyPr/>
          <a:lstStyle/>
          <a:p>
            <a:endParaRPr lang="en-NZ" dirty="0"/>
          </a:p>
        </p:txBody>
      </p:sp>
      <p:sp>
        <p:nvSpPr>
          <p:cNvPr id="5" name="Slide Number Placeholder 4"/>
          <p:cNvSpPr>
            <a:spLocks noGrp="1"/>
          </p:cNvSpPr>
          <p:nvPr>
            <p:ph type="sldNum" sz="quarter" idx="12"/>
          </p:nvPr>
        </p:nvSpPr>
        <p:spPr/>
        <p:txBody>
          <a:bodyPr/>
          <a:lstStyle/>
          <a:p>
            <a:fld id="{7D9857F6-0972-4F9E-83B4-9EF1DA3811F3}" type="slidenum">
              <a:rPr lang="en-NZ" smtClean="0"/>
              <a:pPr/>
              <a:t>‹#›</a:t>
            </a:fld>
            <a:endParaRPr lang="en-NZ"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6CA46B-8DE0-4461-BFAC-0E789E1E657B}" type="datetimeFigureOut">
              <a:rPr lang="en-NZ" smtClean="0"/>
              <a:pPr/>
              <a:t>12/08/2010</a:t>
            </a:fld>
            <a:endParaRPr lang="en-NZ" dirty="0"/>
          </a:p>
        </p:txBody>
      </p:sp>
      <p:sp>
        <p:nvSpPr>
          <p:cNvPr id="3" name="Footer Placeholder 2"/>
          <p:cNvSpPr>
            <a:spLocks noGrp="1"/>
          </p:cNvSpPr>
          <p:nvPr>
            <p:ph type="ftr" sz="quarter" idx="11"/>
          </p:nvPr>
        </p:nvSpPr>
        <p:spPr/>
        <p:txBody>
          <a:bodyPr/>
          <a:lstStyle/>
          <a:p>
            <a:endParaRPr lang="en-NZ" dirty="0"/>
          </a:p>
        </p:txBody>
      </p:sp>
      <p:sp>
        <p:nvSpPr>
          <p:cNvPr id="4" name="Slide Number Placeholder 3"/>
          <p:cNvSpPr>
            <a:spLocks noGrp="1"/>
          </p:cNvSpPr>
          <p:nvPr>
            <p:ph type="sldNum" sz="quarter" idx="12"/>
          </p:nvPr>
        </p:nvSpPr>
        <p:spPr/>
        <p:txBody>
          <a:bodyPr/>
          <a:lstStyle/>
          <a:p>
            <a:fld id="{7D9857F6-0972-4F9E-83B4-9EF1DA3811F3}" type="slidenum">
              <a:rPr lang="en-NZ" smtClean="0"/>
              <a:pPr/>
              <a:t>‹#›</a:t>
            </a:fld>
            <a:endParaRPr lang="en-NZ"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F6CA46B-8DE0-4461-BFAC-0E789E1E657B}" type="datetimeFigureOut">
              <a:rPr lang="en-NZ" smtClean="0"/>
              <a:pPr/>
              <a:t>12/08/2010</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7D9857F6-0972-4F9E-83B4-9EF1DA3811F3}" type="slidenum">
              <a:rPr lang="en-NZ" smtClean="0"/>
              <a:pPr/>
              <a:t>‹#›</a:t>
            </a:fld>
            <a:endParaRPr lang="en-NZ"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F6CA46B-8DE0-4461-BFAC-0E789E1E657B}" type="datetimeFigureOut">
              <a:rPr lang="en-NZ" smtClean="0"/>
              <a:pPr/>
              <a:t>12/08/2010</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7D9857F6-0972-4F9E-83B4-9EF1DA3811F3}" type="slidenum">
              <a:rPr lang="en-NZ" smtClean="0"/>
              <a:pPr/>
              <a:t>‹#›</a:t>
            </a:fld>
            <a:endParaRPr lang="en-NZ"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F6CA46B-8DE0-4461-BFAC-0E789E1E657B}" type="datetimeFigureOut">
              <a:rPr lang="en-NZ" smtClean="0"/>
              <a:pPr/>
              <a:t>12/08/2010</a:t>
            </a:fld>
            <a:endParaRPr lang="en-NZ"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NZ"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D9857F6-0972-4F9E-83B4-9EF1DA3811F3}" type="slidenum">
              <a:rPr lang="en-NZ" smtClean="0"/>
              <a:pPr/>
              <a:t>‹#›</a:t>
            </a:fld>
            <a:endParaRPr lang="en-NZ"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audio2.wav"/><Relationship Id="rId1" Type="http://schemas.openxmlformats.org/officeDocument/2006/relationships/audio" Target="../media/audio1.wav"/><Relationship Id="rId6" Type="http://schemas.openxmlformats.org/officeDocument/2006/relationships/image" Target="../media/image4.png"/><Relationship Id="rId5" Type="http://schemas.openxmlformats.org/officeDocument/2006/relationships/image" Target="../media/image3.wmf"/><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epa.gov/" TargetMode="External"/><Relationship Id="rId7"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audio" Target="../media/audio4.wav"/><Relationship Id="rId6" Type="http://schemas.openxmlformats.org/officeDocument/2006/relationships/image" Target="../media/image8.wmf"/><Relationship Id="rId5" Type="http://schemas.openxmlformats.org/officeDocument/2006/relationships/hyperlink" Target="http://www.library.thinkquest.org/" TargetMode="External"/><Relationship Id="rId4" Type="http://schemas.openxmlformats.org/officeDocument/2006/relationships/hyperlink" Target="http://www.google.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836712"/>
            <a:ext cx="8229600" cy="1828800"/>
          </a:xfrm>
        </p:spPr>
        <p:txBody>
          <a:bodyPr>
            <a:noAutofit/>
          </a:bodyPr>
          <a:lstStyle/>
          <a:p>
            <a:r>
              <a:rPr lang="en-NZ" sz="13800" dirty="0" smtClean="0">
                <a:solidFill>
                  <a:srgbClr val="B41C9E"/>
                </a:solidFill>
                <a:latin typeface="Chiller" pitchFamily="82" charset="0"/>
              </a:rPr>
              <a:t>Acid Rain</a:t>
            </a:r>
            <a:endParaRPr lang="en-NZ" sz="13800" dirty="0">
              <a:solidFill>
                <a:srgbClr val="B41C9E"/>
              </a:solidFill>
              <a:latin typeface="Chiller" pitchFamily="82" charset="0"/>
            </a:endParaRPr>
          </a:p>
        </p:txBody>
      </p:sp>
      <p:sp>
        <p:nvSpPr>
          <p:cNvPr id="3" name="Subtitle 2"/>
          <p:cNvSpPr>
            <a:spLocks noGrp="1"/>
          </p:cNvSpPr>
          <p:nvPr>
            <p:ph type="subTitle" idx="1"/>
          </p:nvPr>
        </p:nvSpPr>
        <p:spPr>
          <a:xfrm>
            <a:off x="3779912" y="5301208"/>
            <a:ext cx="6400800" cy="1728192"/>
          </a:xfrm>
        </p:spPr>
        <p:txBody>
          <a:bodyPr>
            <a:normAutofit/>
          </a:bodyPr>
          <a:lstStyle/>
          <a:p>
            <a:r>
              <a:rPr lang="en-NZ" sz="4000" b="1" dirty="0" smtClean="0">
                <a:solidFill>
                  <a:srgbClr val="FFFFFF"/>
                </a:solidFill>
                <a:latin typeface="Pristina" pitchFamily="66" charset="0"/>
              </a:rPr>
              <a:t>By Ashlee, Phoenix, </a:t>
            </a:r>
          </a:p>
          <a:p>
            <a:r>
              <a:rPr lang="en-NZ" sz="4000" b="1" dirty="0" smtClean="0">
                <a:solidFill>
                  <a:srgbClr val="FFFFFF"/>
                </a:solidFill>
                <a:latin typeface="Pristina" pitchFamily="66" charset="0"/>
              </a:rPr>
              <a:t>Ben &amp; </a:t>
            </a:r>
            <a:r>
              <a:rPr lang="en-NZ" sz="4000" b="1" dirty="0" err="1" smtClean="0">
                <a:solidFill>
                  <a:srgbClr val="FFFFFF"/>
                </a:solidFill>
                <a:latin typeface="Pristina" pitchFamily="66" charset="0"/>
              </a:rPr>
              <a:t>Alatise</a:t>
            </a:r>
            <a:endParaRPr lang="en-NZ" sz="4000" b="1" dirty="0" smtClean="0">
              <a:solidFill>
                <a:srgbClr val="FFFFFF"/>
              </a:solidFill>
              <a:latin typeface="Pristina" pitchFamily="66" charset="0"/>
            </a:endParaRPr>
          </a:p>
        </p:txBody>
      </p:sp>
      <p:pic>
        <p:nvPicPr>
          <p:cNvPr id="19" name="laflow04.wav">
            <a:hlinkClick r:id="" action="ppaction://media"/>
          </p:cNvPr>
          <p:cNvPicPr>
            <a:picLocks noRot="1" noChangeAspect="1"/>
          </p:cNvPicPr>
          <p:nvPr>
            <a:wavAudioFile r:embed="rId1" name="laflow04.wav"/>
          </p:nvPr>
        </p:nvPicPr>
        <p:blipFill>
          <a:blip r:embed="rId4" cstate="print"/>
          <a:stretch>
            <a:fillRect/>
          </a:stretch>
        </p:blipFill>
        <p:spPr>
          <a:xfrm>
            <a:off x="8991600" y="0"/>
            <a:ext cx="304800" cy="304800"/>
          </a:xfrm>
          <a:prstGeom prst="rect">
            <a:avLst/>
          </a:prstGeom>
        </p:spPr>
      </p:pic>
      <p:pic>
        <p:nvPicPr>
          <p:cNvPr id="1026" name="Picture 2" descr="C:\Program Files\Microsoft Office\Media\CntCD1\ClipArt1\j0078822.wmf"/>
          <p:cNvPicPr>
            <a:picLocks noChangeAspect="1" noChangeArrowheads="1"/>
          </p:cNvPicPr>
          <p:nvPr/>
        </p:nvPicPr>
        <p:blipFill>
          <a:blip r:embed="rId5" cstate="print"/>
          <a:srcRect/>
          <a:stretch>
            <a:fillRect/>
          </a:stretch>
        </p:blipFill>
        <p:spPr bwMode="auto">
          <a:xfrm>
            <a:off x="0" y="3599260"/>
            <a:ext cx="3995936" cy="3258740"/>
          </a:xfrm>
          <a:prstGeom prst="rect">
            <a:avLst/>
          </a:prstGeom>
          <a:noFill/>
        </p:spPr>
      </p:pic>
      <p:pic>
        <p:nvPicPr>
          <p:cNvPr id="7" name="j0214098.wav">
            <a:hlinkClick r:id="" action="ppaction://media"/>
          </p:cNvPr>
          <p:cNvPicPr>
            <a:picLocks noRot="1" noChangeAspect="1"/>
          </p:cNvPicPr>
          <p:nvPr>
            <a:wavAudioFile r:embed="rId2" name="j0214098.wav"/>
          </p:nvPr>
        </p:nvPicPr>
        <p:blipFill>
          <a:blip r:embed="rId6" cstate="print"/>
          <a:stretch>
            <a:fillRect/>
          </a:stretch>
        </p:blipFill>
        <p:spPr>
          <a:xfrm>
            <a:off x="611560" y="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350"/>
                            </p:stCondLst>
                            <p:childTnLst>
                              <p:par>
                                <p:cTn id="12" presetID="1" presetClass="mediacall" presetSubtype="0" fill="hold" nodeType="afterEffect">
                                  <p:stCondLst>
                                    <p:cond delay="0"/>
                                  </p:stCondLst>
                                  <p:childTnLst>
                                    <p:cmd type="call" cmd="playFrom(0.0)">
                                      <p:cBhvr>
                                        <p:cTn id="13" dur="4990" fill="hold"/>
                                        <p:tgtEl>
                                          <p:spTgt spid="19"/>
                                        </p:tgtEl>
                                      </p:cBhvr>
                                    </p:cmd>
                                  </p:childTnLst>
                                </p:cTn>
                              </p:par>
                            </p:childTnLst>
                          </p:cTn>
                        </p:par>
                        <p:par>
                          <p:cTn id="14" fill="hold">
                            <p:stCondLst>
                              <p:cond delay="6355"/>
                            </p:stCondLst>
                            <p:childTnLst>
                              <p:par>
                                <p:cTn id="15" presetID="1" presetClass="mediacall" presetSubtype="0" fill="hold" nodeType="afterEffect">
                                  <p:stCondLst>
                                    <p:cond delay="0"/>
                                  </p:stCondLst>
                                  <p:childTnLst>
                                    <p:cmd type="call" cmd="playFrom(0.0)">
                                      <p:cBhvr>
                                        <p:cTn id="16" dur="4745"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7" fill="hold" display="0">
                  <p:stCondLst>
                    <p:cond delay="indefinite"/>
                  </p:stCondLst>
                  <p:endCondLst>
                    <p:cond evt="onNext" delay="0">
                      <p:tgtEl>
                        <p:sldTgt/>
                      </p:tgtEl>
                    </p:cond>
                    <p:cond evt="onPrev" delay="0">
                      <p:tgtEl>
                        <p:sldTgt/>
                      </p:tgtEl>
                    </p:cond>
                    <p:cond evt="onStopAudio" delay="0">
                      <p:tgtEl>
                        <p:sldTgt/>
                      </p:tgtEl>
                    </p:cond>
                  </p:endCondLst>
                </p:cTn>
                <p:tgtEl>
                  <p:spTgt spid="19"/>
                </p:tgtEl>
              </p:cMediaNode>
            </p:audio>
            <p:audio>
              <p:cMediaNode>
                <p:cTn id="18"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5400" dirty="0" smtClean="0">
                <a:solidFill>
                  <a:srgbClr val="FF0000"/>
                </a:solidFill>
                <a:latin typeface="Chiller" pitchFamily="82" charset="0"/>
              </a:rPr>
              <a:t>What is Acid Rain?</a:t>
            </a:r>
            <a:endParaRPr lang="en-NZ" sz="5400" dirty="0">
              <a:solidFill>
                <a:srgbClr val="FF0000"/>
              </a:solidFill>
              <a:latin typeface="Chiller" pitchFamily="82" charset="0"/>
            </a:endParaRPr>
          </a:p>
        </p:txBody>
      </p:sp>
      <p:sp>
        <p:nvSpPr>
          <p:cNvPr id="3" name="Content Placeholder 2"/>
          <p:cNvSpPr>
            <a:spLocks noGrp="1"/>
          </p:cNvSpPr>
          <p:nvPr>
            <p:ph idx="1"/>
          </p:nvPr>
        </p:nvSpPr>
        <p:spPr>
          <a:xfrm>
            <a:off x="251520" y="1556792"/>
            <a:ext cx="8229600" cy="4709160"/>
          </a:xfrm>
        </p:spPr>
        <p:txBody>
          <a:bodyPr/>
          <a:lstStyle/>
          <a:p>
            <a:r>
              <a:rPr lang="en-NZ" dirty="0" smtClean="0">
                <a:latin typeface="Tempus Sans ITC" pitchFamily="82" charset="0"/>
              </a:rPr>
              <a:t>Acid rain is rain that has been made acidic by certain pollutants in the air. Acid rain is a type of acid deposition, which can appear in many forms. Like rain, sleet, snow or fog that has become more acidic than normal.</a:t>
            </a:r>
          </a:p>
          <a:p>
            <a:r>
              <a:rPr lang="en-NZ" sz="3200" b="1" u="sng" dirty="0" smtClean="0">
                <a:latin typeface="Tempus Sans ITC" pitchFamily="82" charset="0"/>
              </a:rPr>
              <a:t>Acid deposition</a:t>
            </a:r>
          </a:p>
          <a:p>
            <a:pPr>
              <a:buNone/>
            </a:pPr>
            <a:r>
              <a:rPr lang="en-NZ" dirty="0" smtClean="0">
                <a:latin typeface="Tempus Sans ITC" pitchFamily="82" charset="0"/>
              </a:rPr>
              <a:t>     Acidic material that falls from the atmosphere to earth in either wet or dry (gases &amp; particles) forms.</a:t>
            </a:r>
            <a:endParaRPr lang="en-NZ" dirty="0">
              <a:latin typeface="Tempus Sans ITC" pitchFamily="82" charset="0"/>
            </a:endParaRPr>
          </a:p>
        </p:txBody>
      </p:sp>
      <p:sp>
        <p:nvSpPr>
          <p:cNvPr id="5122" name="AutoShape 2" descr="data:image/jpg;base64,/9j/4AAQSkZJRgABAQAAAQABAAD/2wBDAAkGBwgHBgkIBwgKCgkLDRYPDQwMDRsUFRAWIB0iIiAdHx8kKDQsJCYxJx8fLT0tMTU3Ojo6Iys/RD84QzQ5Ojf/2wBDAQoKCg0MDRoPDxo3JR8lNzc3Nzc3Nzc3Nzc3Nzc3Nzc3Nzc3Nzc3Nzc3Nzc3Nzc3Nzc3Nzc3Nzc3Nzc3Nzc3Nzf/wAARCACtAKEDASIAAhEBAxEB/8QAHAAAAQUBAQEAAAAAAAAAAAAAAAEEBQYHAwII/8QASRAAAQMDAgMEBwUEBgcJAAAAAQIDBAAFERIhBjFBE1FhcQcUIjJCgZEVI1KhsRZicoI0NXSj0eEzZJKys8HwJCZDRFNUc4Px/8QAGgEAAgMBAQAAAAAAAAAAAAAAAAQCAwUBBv/EADARAAICAgIAAwUIAgMAAAAAAAABAgMEESExBRJBEyIyUZEUYXGBobHB8CPhM9Hx/9oADAMBAAIRAxEAPwDcKKMimsqazHSStQJAyQDy8+6oyko9glsdU3elsNkpUsau4DJqhXv0gxUNumCpL6Eq0reDnZx0HuLvxn91AV51TJl6vvEQLcN91iGrm/p7FvH7iPfX5rOPAVRK5+hfChs1a8cYWe04E6Yyyo+6hSxqV5JG+flXfhriKJxDGXIhZ0BakHUkpUCk4OQdxWS2mwwLYsvNoU7K6yHvaWr/AAHlUtZrpM4cmy5ESL64xLWHFth0IWhzGlRGoYIOE5ydiOdUrJ97sYliNR3rkunF/Er1ndjsRYy5EmQsoaQlaUjISVEqUeQAB7zVMt3HnFkxhuW1DtZZdypKFvqCgM456fDuqLv867X28CX2LcBhMdTDSn3gtaNZ+8WAnbUUjA32p5EaaZjtsxv9E0kISAc4A2qNtzXKJ00RfEidiekW6MY+1OHXinOCuI6l4Y78bH8qsdk44sd5cS0xKCJBH9HdBQ4P5TvVEpleIsaTCdMppLhbQpSFH3kEAnKTzBHnUYZUt6JWYcdbRtjS0uJ1IUFA9RXuq16PHnZHCFrkSVlbrkZtS3FHJUdA3PjVlrRi9rZmSWnoKKKKkcCiiigAooooAKKKKACiiigCo8a8UCwNtNtx3ZEmQrso7DXNxeM4ydkgDrWUXG43jiCYtiRpl9mohcdBKIbCu5aveeUO7lV29Kp7K58PvH3W7ogE+BQRVWsJKX7xH6M3FzAz34P/ADpC2etvv/0eogpNISHYWkOtyLi6ZslAwjUkJaaHQIQNkipgE5JJz+RpKBjO/Ic8d3WkpScuzRjGMFwM51yZiONsJQ9IlOAluPHTqWQOZP4R4navNsfevMr1NlDsJaGg8+XUe22k7JCRyJIBIPLHfnFJwpcrGzCeauLqlXKW6syYsRlbj80JUdKdfuhrAGACBjmedTFwnyLcxPv9yjpE2VoZjQWTq0pGzTII94kkkkeOOVauPhw4cuuzIys6enGHfRxnWnhu0Nh+4xESn1+6ZIMl509yEnOfIACoZ/hyelMmdaIqbeZWkJt7TyEFAHxkHbWc+4kgbbmrPbPR/HlNN3HiKRLevajrW/HkqbEfP/hthJxgcs9akU8DW1c5iTMmXCaWgUhEl4LCkn4Ttk99dyL4y92C0vwKMeLr96bbZUoCihHqr6pQlNjLiZaQlw+OBsR5ZFJelFu0TTjf1Z0jI/cO9OeJ+CLLAuLF6VFfds6E6JkWO+pPYDq6nB3SOakjz87W56POHJcANwzKajPJSr7iWspcRkHkSQcgY8jSMqkmmmaH2vjTRy4E4g9mHZRAfjts29h5pTwSCttXsA4ByMlJODvjG1X5PKqLxCJPDl8d4jUymTbXGWmZJbSe0iJQVEKA+JGVnPUYzuOVxt8xmbGQ8w4laVJCgUnIIPIg91O0yQjLnkdUUUVeQCiiigAooooAKKKKACiiigDMfTUnTZmJA2LM6OsHu9rFVO2nTxTxIyn3TIQ6kfxD/Krt6amS5wbPUBu2hCx5pWKoUZY/bCUpPKTbGHt9skAA/rSFq4f5/wAD9D5RP5AGon2RzOaioLcfim9KhpdS9bISAuVoJ0vOknSgkfCMEkdac8IcL/tXDhKuVzW/HZccF1hqWUOofSSAjI+AjBx4bHmBa7/YZdlnt3Dhu3w1QhF7CTELyY4SEElLgUQQNiQc9KMaFddidrK8zJnODhWc4VuahyZTzeNUhSAMJxpbSkJSgAchnUcDb2q4WiIL9xQqev2rfaFFuMMbOST76/HSMJHiSelRKbxcbilLL78SyJdbLhbD4dl9njJKU4AQMddJON9qlvRq16um5xI7+q3sPBLTCni6ttRGoq1YHsqBChz5nfpWjk5UHDyVmdj4s0/aWFhgXZ2XfLjA9QfbjwwgIlkHQ6ogFSRnqMjl3HNSEmQiK12rqVlAIzpQVH6CupJUdz1+lMb2m4rtchNlcZanKAS048CUoJIyrbqBuB34rL7Y32cLFbrVEguLtIStiW4p5xZWpztVq94nJxk7gjA7ulcuC1qt8i48OrOUQFpdh55+ruZKR/KdSfkKcsIt/DtoS29JSzEjoOp59eNXVSlHqoqJJ8SaoLsyVxhxaW7K65EaXB7FzWrSp1jWVa1ge0lJKsBIwpQO+kHNTS8ye+jqWy9t8X2mVdFW5CXlIU4Y4kFGWVLyUkZzy1ZTnGM7ZqMsGeGOI5FgBUIS2/W4AO+lsqwtofwqxjwVTi08BQIM1mUuS86prs9LQShCNSORISASAQDg7bDupv6RSIs3hm5JI1NXNMZW/NDySkjx93PyrkGk+CUvL5kovgvqDkA5z416prAXriNqPMDBpxqA2NPRe1sofD0eqK8BxJOAd69ZrqaZwWikzS10AooooAKKKKAKf6T4/rPCdybHNUN3HmACP0rI4Lmq78OSE/8AmLOWz4qSc/4VuPFTPb2l5sjOtpxOPNBrBLcsCBwc/wBUOPR1eeMAUnauWv70N0Pr++ppvoofZL3EULQkPMXAuk45ocQnT4/CfrV3usBi529+FLClMPIKFhKik48xuKyO03BPC/GcW5ur0QLggRJZPwK+BZ+gGa2XUFbUvPlKRC2LjNpmYcG2e3zLNcrTOitpuTM19MtWPvULKiULSo5VjSRpJPTx3ttmtsW0RER4jTaQEJ7RaEJSXCBjUrSBk4616vfB1kvM1E6fD1SEAJ7RtxTZWPwq0kah4GqpfpyvRyttRkIlWN9WGoS3QJEc9eyKvfR+6fd2333sruVj8vJ2M1rTL0taW21OLVhCUlRO/IeVV1TvFF0PbW4wLbBcGG/XGlrk6fx6R7KTjJCT4ZrrYeL7Fe0JNtuTC1EZDS1aHE+aTg/MZFTbkhhpBW4+0hIG6lLAwPEmuNOL6ISj9CvL4Kt0gFy5PTLlKGOylTHA4tjr92NISnJPcencKiYkUftdcPspxcSDAjIhKU0N3HCS4sajk5GoZPPJ505vfGrS0OROGlCZKUNJlp3YY8dXJau4DI8agIFokW+C4mDPdDz6Vh9cgFxLhVzJTkYOSSCMfOqbc2uh6slyOY+JZP3tcE1Puf2Mt6XFvTzbrKk+sR5Tin299wVJ95Gc+8nYZ3B6RPE1+uXFNptqzZVsIj3FqS5od1rCWyoHCSASd8imNzYi2zBcDtzuEltEeMxJX2hITnG/MJ9ok5766fs03NQHb1MlS5SsFZS8pttP7qUpI2H1pS3xKEUpx4X6v8uC/wCxqUtNc/d0abw/f7dOha4UgPpCiDp3IOeRHMHwNVLiLjSTJvLtl4fQy/KbGZDrxV2MfuSQD7SvCq4jguztKWuOmQ26oe+JLmc9533qSsdmi2SH2EUEqUdTrqt1uK6kn/lUbvGavZtV9+nAV+HTUveEQ/xegl37Xt7pHJgwylKvDVnI86v/AAhfk3m3a1oU0+2otusr95tafeSe/wA+oIqpbc+tNI8/9n7+xcdRTDlrQxMPRC+TbnlvpPgR3VX4d4nZO1RsfZPLwoqvcPQ1mlrky8l5tK0bg/lXWvTp7MMKKKK6AUUUUAMLugORMHlqG3ntXzsMM8OxF7j7Pv5CvAFZ/wAK+jbiP+yKPdg/Svnq+R+ytPGMQZzGuYeSO7JTv+ZpS34voM09fUsV3aiOWqU3PwmN2Z7RSugHUeIpz6OfSOYsJm3cVpfjsJPZw7m+0pKHUjklZ78dairir7SvHD1rUNUe4TULeT0WgYVg/Wrz6TQl3hZMQpTokzIrASU7I1OA7d2yceRNRoqXsXKRZlS89iihvxZx/bHoDcLh68IXLkvJacfjILhjt81rAxucDA8SKaxEWGM9DloeW89KSqPHkzJC3SSNyjUsnQo53Ax17qbPzYkB9ll0BgPH7twoCUFX4dXQ9wNc5VlgSpfrL7OpSgdTefYXkYyU8s4yM896xo+LQj8UGl6P5j9eC49NNkJe3LbxKx6tAsbanQhp5tQZS2polZC0K5ZGxOQetOk8H2lpzUzEaWOQ7TUvA/mJqdjx2osdtiOgIabTpQkdB3fnXRStKMkgBIySTjA60hk+KW3S1B6Q7Tjxq5em/v0NI0JDASFBPsgBASMAUXCcmGlKUtl6Q4cMsJPtLPf4AdVHlUU9drhdXSzw622GQSldwfH3YPUIHxefL9alLfA9WSXX3C/LcADr6gAVY6ADkkdAKWnX5PetfPy9fz+X7ljsdj1H6/8ARyt9tU1IXNmrD09xOkrAwlpP4EDoPHmakqKBS1ljse2TjFRWkFFN5s2PBa7SS4EA7ITn2lnuSOpPcK8tpvL5y1aksoUQAZUgJUPxEpSFbdBgk56VdTh3WrcERndCHDY56865TIzUyI9FkJCmnkFCx3gj/r6VHTmrxan7dIkTG3UzJAZehJbGG9WfcVjJ043J586lulSyMazFmtvkjCyNyaPfAvGMe222VbeI5jTMm1qDS3HlhPaoPuLHfkYB8fOr9AusSfGRIjPNrac91aVBST8xtWQWyNEnekCVIVFTMVDt6QkkApQ7qOEnO2opI58s0+snDzsWA9NmS12uSp919JiycoitKOVJGfY5Zycc8Hpt7Ki2UqoyfqjBsx05PRryVg8sY6V6qq8AXGROtSm5LqXzGdUyiShWoSEp5LzgZznBxtqSrG2KtVNxl5kJyj5XoKKKKkROEtOqM6P3awziCOTfON42N34bchI7/YUf1AreFpykjvGKzvijgtq4z03BDz8CelvshIZ9pK0dEqSdlDfltS1y52X0vRnz63BZrDd4mkzYa47kcK5KUcJCT51fbheoHEEN/hziFlyx3V4YaRIPsF1JylbTnJWFAeNZ5ebbxBw83GszzUWdGIDkd1klDmlohZyknnjpvnoa2KbFtfFthSpxpiZFls9oypQyAojYgjcEHn1GKsxlqDTO3y3JSRR7VKbvVmT600hwnU1JbICklaThQ8RnceBFcmYlythKYLgmQ8ewzJWQ414BfxDz5Vz4KiCFw3EYIw6jX2wPMOayFA+RGPlU4Ccggb14i+fsrpwj8O3wz0NMXOuMn3oZ2y4JuDTp7JbDzLhbdZXglChvzHMEbg9RXq5RDPi+rKWUNrWntQPjQDunyPI+Gab3CK6y+Lhbm0qfACXWeXrCB8OfxDoflyNPYUxqdGRIjLy2rwwQRsQodCOoqqS1/lq4X7P+9E09ryzOjbaW0pQlISlIwlKRgJHcMUoGKOVKSKXbcntlqWugpDjbnk0u1ByMZ2HXNcSBsj4MVu73i6MrQhTDLLTK3VICiheSpSE5HVOMnptU7dU3RK4rtsdSUh5CJEdbedbZOCQrmCkb1UuHr/bLNer8xPnMtNuPNvskq1FZKMEAJyTv0qdXxWyr+gWu6S1Y2UY/Yox5uEH6A17bGj5KYKPWjHlOLk99kdc4z0XjCIl+W9Iivsvvxm3VBXYujAURty0qwB0yak8jGTyqqXO8yHL56/IftMFaY/q7bL0lUlxAJ1KVpbA3OAPlR67NkY0yrvIH4Y0NMVv/AGl4P5ms3PwbMi5ST0tF1GRGEWtE7wGlEM36M4dLrdxU44s7ZQ4kFBz8lVINXCwW2RNUm4sKdlv9s42lfae1gA4Cc9By61TUWx1ay79lQg6rGp6dKclLOOWwwPzp81BmpGlVzWwB8EKOiOB8xlX51pqajFJso1L5Fj4K4khWeApmah2G0qU8WBJaKEpbLilIGrGM4PXoRWiwpzE1tK47iVpUMgpIOR3g9RWMos0ArSZLKpSsjKpTqnc79xOKtnogXixpZB2akSW8dwDmw+hq6m7b0hTIo8q2zRKK85NFObEdnqvJSCCDyNeqKGkdM24/aLN3srycYROU0fJ1tQ/WqrwyjiGxybvK4e7OZbmJ62nrS4cHGArU2eh35davPpOYItYlpG8d9h/PdpWM/kai+EU9ndOIkZOn1xC+/GWk55eVJObqk9DiipwWyvWO8s3PiG9iMy+w0taJBZfb0LadUnDiSPFQ1fOrBUBGcK/SFxHqGNKGEJB7ghO/z5/Op4cq8r4sl9qk0tb1+xtYO/Yr7hRt0yOoqOehLYmGbb8BThHrDOcJeH4h+FY7+vLuqRoB2pGFjg20NSipchnPQ0Y33rk+wh7QVlYU2rUkoWUnPy6U2l3Fq3uoTOIajrOlDxzpB7lfh8DyojBz4j2Dlrsb3hcl25Wy3RpS4yZSnC6tsDXpSnOBkHFV5qIu49opEJL7SHVth25TnHASk4J7NOBU5MWDxdYSDlJbkFJHI+yKZ8Of1c5/an/+Ia9JhRVeNF65/wBszbffta2Ea2zGEAJntQ0EYKbfDQzn+Y5Jrp9iwl/0rt5h6+tSFLBP8OQPyqQFFXuyT9TqrivQ5R4zEVGiMw0wnlhpAR+ldSAee/nRRUNt9kkkgooooOijmPOpP0Pr0oujB5t3N4Y8wDUWdhT70UnTeuIW+ibjqx5t/wCVM43f0E8v4V+ZqNFGaK1PKZPlPdFFFdAj7vbmbpDXHkIQ42tJStC+SgeYNRvD/C8Gx9oiKykNuHKgXFuEqwAN1EnkAKsVFVuuLe2SU2loqXFHBUG84kNFyLPQCG5MdWlxPhn4h+6dqocyVdeGXex4lY7aIMBNzjIOn/7E80nx5VtBpvMiMym1IeQFAjG4pbJwar46ki+nKnU+GZqw+1JZQ9HdQ62oZC0HIPzrpXHiD0fybW+u5cIPCK5nUuIokx3u8Y+E/l5c6jbPexNkuwZ0dcG5x/8ATRXDvjvSeo/63ry2Z4XZRuUeY/qjcxs2FvD4ZMZry4hDiC24lKknmlQBBHdg0vXy8OdGcmsxbXI41tFY+z40DjezphoU22tl89kFHQDj4Qdhz6UvDe9r35+sPZ/2zTicf+/NmH+rP/oK4cNjFpT/APK7/vmvVY8nLFg33r+WZb/5mSdFFFdLQoooo0AUUUUAB5U69GRKeKOIW+99lz6oNNcZ2p/6MmFP3i7XFCSGXpKGUZ5q7IYUr6nFMY6ak/76iuTpw2afRS6T30VqbMnZ7oooqREKKKKACkNLRQB4IyCCMiqJx9wUm7oanQXBFucY6o0lI3B/ArHNJ/L61fq8rAUMKGR3VCcFJEoScWYxYbw5Kdft11YMW7xjh9k/GPxo7xUz3ddudSvHXBrV3aRKiuGNcI+8aWkYLZ7lY5pP5VU7TdHlvLtt3Y9UurA+8aV7ro/G2eoNeS8R8OcG7K1x6r5f6N/EzFYvLN8jWaoft7aBkZER/IzuNq5cNf1Mz/E5/vmmkaEo3f8Aa0vEtm6+oIbO6VMkdnqSf4ifDY0+sSFMQDFcGFxnnGVeJCjv9DWpXW68eMPkl/JRGfntb/EkaK5vyGY7SnJDjbaBuVOLCR9TUK5xZBcf9WtbEm5SDt2cVon8/wD9ojXKXSLZWQj2ye6ZrytaW0a3FpSgHGpRwPrTGJZuN7woaGI1mZVzU4e0dI/hH+VWG2+ieI6pDt/ly7m4P/cOaUfJCf0JNXRx2+2Lyy4x6Ks9xLbkudhEW7Nkf+nDbLh/LanceBxbdT9xbmLUwebk1WteO8IFarbOG7ba2eyhRWWUfhabCAPp/jTyehLcB7QAMJ6UwsdRW9CssqUmYbw8JibhKTOnOSnQ680cjSkFtxKcgDvzWheiL+pJP9tkf8Q1RIX3fEVybHS5z8D+doj9av8A6KE6LK6O+VIP96qo18WkrW3UXqikop8QFoooroBRRRQAUUUUAFIaWigDwpIOQU5BG4qr8S8HW++oS3NhpkISSUHVpUjyV3eFWukNQnWpdkozcXwZjx9bWbPw5b4cVpDTLUyKEttjASO0G3+fM1VLo8uPC4kdYXoW3JfKVDmDtvV69LZ02XX+CTEP98KoF8SRbuKB/rDx/IUlOKT0vmPUPaf4E3wV6ObVeLbDut1XInyH47bxEl0lCSoBWABv17+labbeHrfbmgzEjttND4GkBAPnjn86ivRqnTwpa/7BHH92KtlM1xUltik5NPSObbSG04QgJHcBXuloq7SKhK4TWy5FdQkEkp2xTijpQ1taBPT2ZBP4SvSeI5Eq3mGpmU866S/qCmVLCMggD2h7GRjnner9wdYl2K2Ijuvl1wlSlq06dSlHJOMnHgKn9IznG9L8qqjSk9stla5R0FFLRVxUFFFFABRRRQAUUUUAFFFFABSGlooApPpOtcu6WN1iA2XH8tLQknAUULCsA9+BWcJbm3k3mBDtswPS316i82WksJUkDK1Hu32Gc1vLqEuewtIUk8weVNkw46VKOgnHIKVkD60rOpt7GK7vKtEfwhb1WyyRYalagww20FgYCtKAnPzxU6OVeQMbdKVJyAavhHyx0USe3sWiiipnAooooAKKKKACiiigD//Z"/>
          <p:cNvSpPr>
            <a:spLocks noChangeAspect="1" noChangeArrowheads="1"/>
          </p:cNvSpPr>
          <p:nvPr/>
        </p:nvSpPr>
        <p:spPr bwMode="auto">
          <a:xfrm>
            <a:off x="155575" y="-669925"/>
            <a:ext cx="1304925" cy="1409700"/>
          </a:xfrm>
          <a:prstGeom prst="rect">
            <a:avLst/>
          </a:prstGeom>
          <a:noFill/>
        </p:spPr>
        <p:txBody>
          <a:bodyPr vert="horz" wrap="square" lIns="91440" tIns="45720" rIns="91440" bIns="45720" numCol="1" anchor="t" anchorCtr="0" compatLnSpc="1">
            <a:prstTxWarp prst="textNoShape">
              <a:avLst/>
            </a:prstTxWarp>
          </a:bodyPr>
          <a:lstStyle/>
          <a:p>
            <a:endParaRPr lang="en-NZ"/>
          </a:p>
        </p:txBody>
      </p:sp>
      <p:pic>
        <p:nvPicPr>
          <p:cNvPr id="5127" name="Picture 7" descr="C:\Program Files\Microsoft Office\Media\CntCD1\Animated\j0288870.gif"/>
          <p:cNvPicPr>
            <a:picLocks noChangeAspect="1" noChangeArrowheads="1" noCrop="1"/>
          </p:cNvPicPr>
          <p:nvPr/>
        </p:nvPicPr>
        <p:blipFill>
          <a:blip r:embed="rId2" cstate="print"/>
          <a:srcRect/>
          <a:stretch>
            <a:fillRect/>
          </a:stretch>
        </p:blipFill>
        <p:spPr bwMode="auto">
          <a:xfrm>
            <a:off x="7452320" y="5013176"/>
            <a:ext cx="1199331" cy="1568356"/>
          </a:xfrm>
          <a:prstGeom prst="rect">
            <a:avLst/>
          </a:prstGeom>
          <a:noFill/>
        </p:spPr>
      </p:pic>
      <p:pic>
        <p:nvPicPr>
          <p:cNvPr id="5128" name="Picture 8" descr="C:\Program Files\Microsoft Office\Media\CntCD1\ClipArt5\j0282178.wmf"/>
          <p:cNvPicPr>
            <a:picLocks noChangeAspect="1" noChangeArrowheads="1"/>
          </p:cNvPicPr>
          <p:nvPr/>
        </p:nvPicPr>
        <p:blipFill>
          <a:blip r:embed="rId3" cstate="print"/>
          <a:srcRect/>
          <a:stretch>
            <a:fillRect/>
          </a:stretch>
        </p:blipFill>
        <p:spPr bwMode="auto">
          <a:xfrm>
            <a:off x="467544" y="260648"/>
            <a:ext cx="1080120" cy="124339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NZ" sz="6000" dirty="0" smtClean="0">
                <a:solidFill>
                  <a:srgbClr val="FF9933"/>
                </a:solidFill>
                <a:latin typeface="Chiller" pitchFamily="82" charset="0"/>
              </a:rPr>
              <a:t>What effect does it have on the Air and Our Health?</a:t>
            </a:r>
            <a:endParaRPr lang="en-NZ" sz="6000" dirty="0">
              <a:solidFill>
                <a:srgbClr val="FF9933"/>
              </a:solidFill>
              <a:latin typeface="Chiller" pitchFamily="82" charset="0"/>
            </a:endParaRPr>
          </a:p>
        </p:txBody>
      </p:sp>
      <p:sp>
        <p:nvSpPr>
          <p:cNvPr id="3" name="Content Placeholder 2"/>
          <p:cNvSpPr>
            <a:spLocks noGrp="1"/>
          </p:cNvSpPr>
          <p:nvPr>
            <p:ph idx="1"/>
          </p:nvPr>
        </p:nvSpPr>
        <p:spPr>
          <a:xfrm>
            <a:off x="395536" y="1600200"/>
            <a:ext cx="8229600" cy="5257800"/>
          </a:xfrm>
        </p:spPr>
        <p:txBody>
          <a:bodyPr>
            <a:normAutofit/>
          </a:bodyPr>
          <a:lstStyle/>
          <a:p>
            <a:pPr>
              <a:buNone/>
            </a:pPr>
            <a:r>
              <a:rPr lang="en-NZ" dirty="0" smtClean="0">
                <a:latin typeface="Tempus Sans ITC" pitchFamily="82" charset="0"/>
              </a:rPr>
              <a:t>    Breathing and lung problems in children have been linked to acid air pollution. Everything that we eat, drink and breathe has at one time come in contact with acid deposits. This could threaten our health by making us become sick. The following health problems occur each year in the U.S and Canada because of acid rain.</a:t>
            </a:r>
          </a:p>
          <a:p>
            <a:r>
              <a:rPr lang="en-NZ" dirty="0" smtClean="0">
                <a:latin typeface="Tempus Sans ITC" pitchFamily="82" charset="0"/>
              </a:rPr>
              <a:t>550 premature deaths</a:t>
            </a:r>
          </a:p>
          <a:p>
            <a:r>
              <a:rPr lang="en-NZ" dirty="0" smtClean="0">
                <a:latin typeface="Tempus Sans ITC" pitchFamily="82" charset="0"/>
              </a:rPr>
              <a:t>1,520 emergency room visits</a:t>
            </a:r>
          </a:p>
          <a:p>
            <a:r>
              <a:rPr lang="en-NZ" dirty="0" smtClean="0">
                <a:latin typeface="Tempus Sans ITC" pitchFamily="82" charset="0"/>
              </a:rPr>
              <a:t>210,070 asthma symptoms days</a:t>
            </a:r>
          </a:p>
          <a:p>
            <a:endParaRPr lang="en-NZ" dirty="0"/>
          </a:p>
        </p:txBody>
      </p:sp>
      <p:sp>
        <p:nvSpPr>
          <p:cNvPr id="3079" name="AutoShape 7" descr="data:image/jpg;base64,/9j/4AAQSkZJRgABAQAAAQABAAD/2wBDAAkGBwgHBgkIBwgKCgkLDRYPDQwMDRsUFRAWIB0iIiAdHx8kKDQsJCYxJx8fLT0tMTU3Ojo6Iys/RD84QzQ5Ojf/2wBDAQoKCg0MDRoPDxo3JR8lNzc3Nzc3Nzc3Nzc3Nzc3Nzc3Nzc3Nzc3Nzc3Nzc3Nzc3Nzc3Nzc3Nzc3Nzc3Nzc3Nzf/wAARCACtAKEDASIAAhEBAxEB/8QAHAAAAQUBAQEAAAAAAAAAAAAAAAEEBQYHAwII/8QASRAAAQMDAgMEBwUEBgcJAAAAAQIDBAAFERIhBjFBE1FhcQcUIjJCgZEVI1KhsRZicoI0NXSj0eEzZJKys8HwJCZDRFNUc4Px/8QAGgEAAgMBAQAAAAAAAAAAAAAAAAQCAwUBBv/EADARAAICAgIAAwUIAgMAAAAAAAABAgMEESExBRJBEyIyUZEUYXGBobHB8CPhM9Hx/9oADAMBAAIRAxEAPwDcKKMimsqazHSStQJAyQDy8+6oyko9glsdU3elsNkpUsau4DJqhXv0gxUNumCpL6Eq0reDnZx0HuLvxn91AV51TJl6vvEQLcN91iGrm/p7FvH7iPfX5rOPAVRK5+hfChs1a8cYWe04E6Yyyo+6hSxqV5JG+flXfhriKJxDGXIhZ0BakHUkpUCk4OQdxWS2mwwLYsvNoU7K6yHvaWr/AAHlUtZrpM4cmy5ESL64xLWHFth0IWhzGlRGoYIOE5ydiOdUrJ97sYliNR3rkunF/Er1ndjsRYy5EmQsoaQlaUjISVEqUeQAB7zVMt3HnFkxhuW1DtZZdypKFvqCgM456fDuqLv867X28CX2LcBhMdTDSn3gtaNZ+8WAnbUUjA32p5EaaZjtsxv9E0kISAc4A2qNtzXKJ00RfEidiekW6MY+1OHXinOCuI6l4Y78bH8qsdk44sd5cS0xKCJBH9HdBQ4P5TvVEpleIsaTCdMppLhbQpSFH3kEAnKTzBHnUYZUt6JWYcdbRtjS0uJ1IUFA9RXuq16PHnZHCFrkSVlbrkZtS3FHJUdA3PjVlrRi9rZmSWnoKKKKkcCiiigAooooAKKKKACiiigCo8a8UCwNtNtx3ZEmQrso7DXNxeM4ydkgDrWUXG43jiCYtiRpl9mohcdBKIbCu5aveeUO7lV29Kp7K58PvH3W7ogE+BQRVWsJKX7xH6M3FzAz34P/ADpC2etvv/0eogpNISHYWkOtyLi6ZslAwjUkJaaHQIQNkipgE5JJz+RpKBjO/Ic8d3WkpScuzRjGMFwM51yZiONsJQ9IlOAluPHTqWQOZP4R4navNsfevMr1NlDsJaGg8+XUe22k7JCRyJIBIPLHfnFJwpcrGzCeauLqlXKW6syYsRlbj80JUdKdfuhrAGACBjmedTFwnyLcxPv9yjpE2VoZjQWTq0pGzTII94kkkkeOOVauPhw4cuuzIys6enGHfRxnWnhu0Nh+4xESn1+6ZIMl509yEnOfIACoZ/hyelMmdaIqbeZWkJt7TyEFAHxkHbWc+4kgbbmrPbPR/HlNN3HiKRLevajrW/HkqbEfP/hthJxgcs9akU8DW1c5iTMmXCaWgUhEl4LCkn4Ttk99dyL4y92C0vwKMeLr96bbZUoCihHqr6pQlNjLiZaQlw+OBsR5ZFJelFu0TTjf1Z0jI/cO9OeJ+CLLAuLF6VFfds6E6JkWO+pPYDq6nB3SOakjz87W56POHJcANwzKajPJSr7iWspcRkHkSQcgY8jSMqkmmmaH2vjTRy4E4g9mHZRAfjts29h5pTwSCttXsA4ByMlJODvjG1X5PKqLxCJPDl8d4jUymTbXGWmZJbSe0iJQVEKA+JGVnPUYzuOVxt8xmbGQ8w4laVJCgUnIIPIg91O0yQjLnkdUUUVeQCiiigAooooAKKKKACiiigDMfTUnTZmJA2LM6OsHu9rFVO2nTxTxIyn3TIQ6kfxD/Krt6amS5wbPUBu2hCx5pWKoUZY/bCUpPKTbGHt9skAA/rSFq4f5/wAD9D5RP5AGon2RzOaioLcfim9KhpdS9bISAuVoJ0vOknSgkfCMEkdac8IcL/tXDhKuVzW/HZccF1hqWUOofSSAjI+AjBx4bHmBa7/YZdlnt3Dhu3w1QhF7CTELyY4SEElLgUQQNiQc9KMaFddidrK8zJnODhWc4VuahyZTzeNUhSAMJxpbSkJSgAchnUcDb2q4WiIL9xQqev2rfaFFuMMbOST76/HSMJHiSelRKbxcbilLL78SyJdbLhbD4dl9njJKU4AQMddJON9qlvRq16um5xI7+q3sPBLTCni6ttRGoq1YHsqBChz5nfpWjk5UHDyVmdj4s0/aWFhgXZ2XfLjA9QfbjwwgIlkHQ6ogFSRnqMjl3HNSEmQiK12rqVlAIzpQVH6CupJUdz1+lMb2m4rtchNlcZanKAS048CUoJIyrbqBuB34rL7Y32cLFbrVEguLtIStiW4p5xZWpztVq94nJxk7gjA7ulcuC1qt8i48OrOUQFpdh55+ruZKR/KdSfkKcsIt/DtoS29JSzEjoOp59eNXVSlHqoqJJ8SaoLsyVxhxaW7K65EaXB7FzWrSp1jWVa1ge0lJKsBIwpQO+kHNTS8ye+jqWy9t8X2mVdFW5CXlIU4Y4kFGWVLyUkZzy1ZTnGM7ZqMsGeGOI5FgBUIS2/W4AO+lsqwtofwqxjwVTi08BQIM1mUuS86prs9LQShCNSORISASAQDg7bDupv6RSIs3hm5JI1NXNMZW/NDySkjx93PyrkGk+CUvL5kovgvqDkA5z416prAXriNqPMDBpxqA2NPRe1sofD0eqK8BxJOAd69ZrqaZwWikzS10AooooAKKKKAKf6T4/rPCdybHNUN3HmACP0rI4Lmq78OSE/8AmLOWz4qSc/4VuPFTPb2l5sjOtpxOPNBrBLcsCBwc/wBUOPR1eeMAUnauWv70N0Pr++ppvoofZL3EULQkPMXAuk45ocQnT4/CfrV3usBi529+FLClMPIKFhKik48xuKyO03BPC/GcW5ur0QLggRJZPwK+BZ+gGa2XUFbUvPlKRC2LjNpmYcG2e3zLNcrTOitpuTM19MtWPvULKiULSo5VjSRpJPTx3ttmtsW0RER4jTaQEJ7RaEJSXCBjUrSBk4616vfB1kvM1E6fD1SEAJ7RtxTZWPwq0kah4GqpfpyvRyttRkIlWN9WGoS3QJEc9eyKvfR+6fd2333sruVj8vJ2M1rTL0taW21OLVhCUlRO/IeVV1TvFF0PbW4wLbBcGG/XGlrk6fx6R7KTjJCT4ZrrYeL7Fe0JNtuTC1EZDS1aHE+aTg/MZFTbkhhpBW4+0hIG6lLAwPEmuNOL6ISj9CvL4Kt0gFy5PTLlKGOylTHA4tjr92NISnJPcencKiYkUftdcPspxcSDAjIhKU0N3HCS4sajk5GoZPPJ505vfGrS0OROGlCZKUNJlp3YY8dXJau4DI8agIFokW+C4mDPdDz6Vh9cgFxLhVzJTkYOSSCMfOqbc2uh6slyOY+JZP3tcE1Puf2Mt6XFvTzbrKk+sR5Tin299wVJ95Gc+8nYZ3B6RPE1+uXFNptqzZVsIj3FqS5od1rCWyoHCSASd8imNzYi2zBcDtzuEltEeMxJX2hITnG/MJ9ok5766fs03NQHb1MlS5SsFZS8pttP7qUpI2H1pS3xKEUpx4X6v8uC/wCxqUtNc/d0abw/f7dOha4UgPpCiDp3IOeRHMHwNVLiLjSTJvLtl4fQy/KbGZDrxV2MfuSQD7SvCq4jguztKWuOmQ26oe+JLmc9533qSsdmi2SH2EUEqUdTrqt1uK6kn/lUbvGavZtV9+nAV+HTUveEQ/xegl37Xt7pHJgwylKvDVnI86v/AAhfk3m3a1oU0+2otusr95tafeSe/wA+oIqpbc+tNI8/9n7+xcdRTDlrQxMPRC+TbnlvpPgR3VX4d4nZO1RsfZPLwoqvcPQ1mlrky8l5tK0bg/lXWvTp7MMKKKK6AUUUUAMLugORMHlqG3ntXzsMM8OxF7j7Pv5CvAFZ/wAK+jbiP+yKPdg/Svnq+R+ytPGMQZzGuYeSO7JTv+ZpS34voM09fUsV3aiOWqU3PwmN2Z7RSugHUeIpz6OfSOYsJm3cVpfjsJPZw7m+0pKHUjklZ78dairir7SvHD1rUNUe4TULeT0WgYVg/Wrz6TQl3hZMQpTokzIrASU7I1OA7d2yceRNRoqXsXKRZlS89iihvxZx/bHoDcLh68IXLkvJacfjILhjt81rAxucDA8SKaxEWGM9DloeW89KSqPHkzJC3SSNyjUsnQo53Ax17qbPzYkB9ll0BgPH7twoCUFX4dXQ9wNc5VlgSpfrL7OpSgdTefYXkYyU8s4yM896xo+LQj8UGl6P5j9eC49NNkJe3LbxKx6tAsbanQhp5tQZS2polZC0K5ZGxOQetOk8H2lpzUzEaWOQ7TUvA/mJqdjx2osdtiOgIabTpQkdB3fnXRStKMkgBIySTjA60hk+KW3S1B6Q7Tjxq5em/v0NI0JDASFBPsgBASMAUXCcmGlKUtl6Q4cMsJPtLPf4AdVHlUU9drhdXSzw622GQSldwfH3YPUIHxefL9alLfA9WSXX3C/LcADr6gAVY6ADkkdAKWnX5PetfPy9fz+X7ljsdj1H6/8ARyt9tU1IXNmrD09xOkrAwlpP4EDoPHmakqKBS1ljse2TjFRWkFFN5s2PBa7SS4EA7ITn2lnuSOpPcK8tpvL5y1aksoUQAZUgJUPxEpSFbdBgk56VdTh3WrcERndCHDY56865TIzUyI9FkJCmnkFCx3gj/r6VHTmrxan7dIkTG3UzJAZehJbGG9WfcVjJ043J586lulSyMazFmtvkjCyNyaPfAvGMe222VbeI5jTMm1qDS3HlhPaoPuLHfkYB8fOr9AusSfGRIjPNrac91aVBST8xtWQWyNEnekCVIVFTMVDt6QkkApQ7qOEnO2opI58s0+snDzsWA9NmS12uSp919JiycoitKOVJGfY5Zycc8Hpt7Ki2UqoyfqjBsx05PRryVg8sY6V6qq8AXGROtSm5LqXzGdUyiShWoSEp5LzgZznBxtqSrG2KtVNxl5kJyj5XoKKKKkROEtOqM6P3awziCOTfON42N34bchI7/YUf1AreFpykjvGKzvijgtq4z03BDz8CelvshIZ9pK0dEqSdlDfltS1y52X0vRnz63BZrDd4mkzYa47kcK5KUcJCT51fbheoHEEN/hziFlyx3V4YaRIPsF1JylbTnJWFAeNZ5ebbxBw83GszzUWdGIDkd1klDmlohZyknnjpvnoa2KbFtfFthSpxpiZFls9oypQyAojYgjcEHn1GKsxlqDTO3y3JSRR7VKbvVmT600hwnU1JbICklaThQ8RnceBFcmYlythKYLgmQ8ewzJWQ414BfxDz5Vz4KiCFw3EYIw6jX2wPMOayFA+RGPlU4Ccggb14i+fsrpwj8O3wz0NMXOuMn3oZ2y4JuDTp7JbDzLhbdZXglChvzHMEbg9RXq5RDPi+rKWUNrWntQPjQDunyPI+Gab3CK6y+Lhbm0qfACXWeXrCB8OfxDoflyNPYUxqdGRIjLy2rwwQRsQodCOoqqS1/lq4X7P+9E09ryzOjbaW0pQlISlIwlKRgJHcMUoGKOVKSKXbcntlqWugpDjbnk0u1ByMZ2HXNcSBsj4MVu73i6MrQhTDLLTK3VICiheSpSE5HVOMnptU7dU3RK4rtsdSUh5CJEdbedbZOCQrmCkb1UuHr/bLNer8xPnMtNuPNvskq1FZKMEAJyTv0qdXxWyr+gWu6S1Y2UY/Yox5uEH6A17bGj5KYKPWjHlOLk99kdc4z0XjCIl+W9Iivsvvxm3VBXYujAURty0qwB0yak8jGTyqqXO8yHL56/IftMFaY/q7bL0lUlxAJ1KVpbA3OAPlR67NkY0yrvIH4Y0NMVv/AGl4P5ms3PwbMi5ST0tF1GRGEWtE7wGlEM36M4dLrdxU44s7ZQ4kFBz8lVINXCwW2RNUm4sKdlv9s42lfae1gA4Cc9By61TUWx1ay79lQg6rGp6dKclLOOWwwPzp81BmpGlVzWwB8EKOiOB8xlX51pqajFJso1L5Fj4K4khWeApmah2G0qU8WBJaKEpbLilIGrGM4PXoRWiwpzE1tK47iVpUMgpIOR3g9RWMos0ArSZLKpSsjKpTqnc79xOKtnogXixpZB2akSW8dwDmw+hq6m7b0hTIo8q2zRKK85NFObEdnqvJSCCDyNeqKGkdM24/aLN3srycYROU0fJ1tQ/WqrwyjiGxybvK4e7OZbmJ62nrS4cHGArU2eh35davPpOYItYlpG8d9h/PdpWM/kai+EU9ndOIkZOn1xC+/GWk55eVJObqk9DiipwWyvWO8s3PiG9iMy+w0taJBZfb0LadUnDiSPFQ1fOrBUBGcK/SFxHqGNKGEJB7ghO/z5/Op4cq8r4sl9qk0tb1+xtYO/Yr7hRt0yOoqOehLYmGbb8BThHrDOcJeH4h+FY7+vLuqRoB2pGFjg20NSipchnPQ0Y33rk+wh7QVlYU2rUkoWUnPy6U2l3Fq3uoTOIajrOlDxzpB7lfh8DyojBz4j2Dlrsb3hcl25Wy3RpS4yZSnC6tsDXpSnOBkHFV5qIu49opEJL7SHVth25TnHASk4J7NOBU5MWDxdYSDlJbkFJHI+yKZ8Of1c5/an/+Ia9JhRVeNF65/wBszbffta2Ea2zGEAJntQ0EYKbfDQzn+Y5Jrp9iwl/0rt5h6+tSFLBP8OQPyqQFFXuyT9TqrivQ5R4zEVGiMw0wnlhpAR+ldSAee/nRRUNt9kkkgooooOijmPOpP0Pr0oujB5t3N4Y8wDUWdhT70UnTeuIW+ibjqx5t/wCVM43f0E8v4V+ZqNFGaK1PKZPlPdFFFdAj7vbmbpDXHkIQ42tJStC+SgeYNRvD/C8Gx9oiKykNuHKgXFuEqwAN1EnkAKsVFVuuLe2SU2loqXFHBUG84kNFyLPQCG5MdWlxPhn4h+6dqocyVdeGXex4lY7aIMBNzjIOn/7E80nx5VtBpvMiMym1IeQFAjG4pbJwar46ki+nKnU+GZqw+1JZQ9HdQ62oZC0HIPzrpXHiD0fybW+u5cIPCK5nUuIokx3u8Y+E/l5c6jbPexNkuwZ0dcG5x/8ATRXDvjvSeo/63ry2Z4XZRuUeY/qjcxs2FvD4ZMZry4hDiC24lKknmlQBBHdg0vXy8OdGcmsxbXI41tFY+z40DjezphoU22tl89kFHQDj4Qdhz6UvDe9r35+sPZ/2zTicf+/NmH+rP/oK4cNjFpT/APK7/vmvVY8nLFg33r+WZb/5mSdFFFdLQoooo0AUUUUAB5U69GRKeKOIW+99lz6oNNcZ2p/6MmFP3i7XFCSGXpKGUZ5q7IYUr6nFMY6ak/76iuTpw2afRS6T30VqbMnZ7oooqREKKKKACkNLRQB4IyCCMiqJx9wUm7oanQXBFucY6o0lI3B/ArHNJ/L61fq8rAUMKGR3VCcFJEoScWYxYbw5Kdft11YMW7xjh9k/GPxo7xUz3ddudSvHXBrV3aRKiuGNcI+8aWkYLZ7lY5pP5VU7TdHlvLtt3Y9UurA+8aV7ro/G2eoNeS8R8OcG7K1x6r5f6N/EzFYvLN8jWaoft7aBkZER/IzuNq5cNf1Mz/E5/vmmkaEo3f8Aa0vEtm6+oIbO6VMkdnqSf4ifDY0+sSFMQDFcGFxnnGVeJCjv9DWpXW68eMPkl/JRGfntb/EkaK5vyGY7SnJDjbaBuVOLCR9TUK5xZBcf9WtbEm5SDt2cVon8/wD9ojXKXSLZWQj2ye6ZrytaW0a3FpSgHGpRwPrTGJZuN7woaGI1mZVzU4e0dI/hH+VWG2+ieI6pDt/ly7m4P/cOaUfJCf0JNXRx2+2Lyy4x6Ks9xLbkudhEW7Nkf+nDbLh/LanceBxbdT9xbmLUwebk1WteO8IFarbOG7ba2eyhRWWUfhabCAPp/jTyehLcB7QAMJ6UwsdRW9CssqUmYbw8JibhKTOnOSnQ680cjSkFtxKcgDvzWheiL+pJP9tkf8Q1RIX3fEVybHS5z8D+doj9av8A6KE6LK6O+VIP96qo18WkrW3UXqikop8QFoooroBRRRQAUUUUAFIaWigDwpIOQU5BG4qr8S8HW++oS3NhpkISSUHVpUjyV3eFWukNQnWpdkozcXwZjx9bWbPw5b4cVpDTLUyKEttjASO0G3+fM1VLo8uPC4kdYXoW3JfKVDmDtvV69LZ02XX+CTEP98KoF8SRbuKB/rDx/IUlOKT0vmPUPaf4E3wV6ObVeLbDut1XInyH47bxEl0lCSoBWABv17+labbeHrfbmgzEjttND4GkBAPnjn86ivRqnTwpa/7BHH92KtlM1xUltik5NPSObbSG04QgJHcBXuloq7SKhK4TWy5FdQkEkp2xTijpQ1taBPT2ZBP4SvSeI5Eq3mGpmU866S/qCmVLCMggD2h7GRjnner9wdYl2K2Ijuvl1wlSlq06dSlHJOMnHgKn9IznG9L8qqjSk9stla5R0FFLRVxUFFFFABRRRQAUUUUAFFFFABSGlooApPpOtcu6WN1iA2XH8tLQknAUULCsA9+BWcJbm3k3mBDtswPS316i82WksJUkDK1Hu32Gc1vLqEuewtIUk8weVNkw46VKOgnHIKVkD60rOpt7GK7vKtEfwhb1WyyRYalagww20FgYCtKAnPzxU6OVeQMbdKVJyAavhHyx0USe3sWiiipnAooooAKKKKACiiigD//Z"/>
          <p:cNvSpPr>
            <a:spLocks noChangeAspect="1" noChangeArrowheads="1"/>
          </p:cNvSpPr>
          <p:nvPr/>
        </p:nvSpPr>
        <p:spPr bwMode="auto">
          <a:xfrm>
            <a:off x="155575" y="-669925"/>
            <a:ext cx="1304925" cy="1409700"/>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3081" name="AutoShape 9" descr="data:image/jpg;base64,/9j/4AAQSkZJRgABAQAAAQABAAD/2wBDAAkGBwgHBgkIBwgKCgkLDRYPDQwMDRsUFRAWIB0iIiAdHx8kKDQsJCYxJx8fLT0tMTU3Ojo6Iys/RD84QzQ5Ojf/2wBDAQoKCg0MDRoPDxo3JR8lNzc3Nzc3Nzc3Nzc3Nzc3Nzc3Nzc3Nzc3Nzc3Nzc3Nzc3Nzc3Nzc3Nzc3Nzc3Nzc3Nzf/wAARCACtAKEDASIAAhEBAxEB/8QAHAAAAQUBAQEAAAAAAAAAAAAAAAEEBQYHAwII/8QASRAAAQMDAgMEBwUEBgcJAAAAAQIDBAAFERIhBjFBE1FhcQcUIjJCgZEVI1KhsRZicoI0NXSj0eEzZJKys8HwJCZDRFNUc4Px/8QAGgEAAgMBAQAAAAAAAAAAAAAAAAQCAwUBBv/EADARAAICAgIAAwUIAgMAAAAAAAABAgMEESExBRJBEyIyUZEUYXGBobHB8CPhM9Hx/9oADAMBAAIRAxEAPwDcKKMimsqazHSStQJAyQDy8+6oyko9glsdU3elsNkpUsau4DJqhXv0gxUNumCpL6Eq0reDnZx0HuLvxn91AV51TJl6vvEQLcN91iGrm/p7FvH7iPfX5rOPAVRK5+hfChs1a8cYWe04E6Yyyo+6hSxqV5JG+flXfhriKJxDGXIhZ0BakHUkpUCk4OQdxWS2mwwLYsvNoU7K6yHvaWr/AAHlUtZrpM4cmy5ESL64xLWHFth0IWhzGlRGoYIOE5ydiOdUrJ97sYliNR3rkunF/Er1ndjsRYy5EmQsoaQlaUjISVEqUeQAB7zVMt3HnFkxhuW1DtZZdypKFvqCgM456fDuqLv867X28CX2LcBhMdTDSn3gtaNZ+8WAnbUUjA32p5EaaZjtsxv9E0kISAc4A2qNtzXKJ00RfEidiekW6MY+1OHXinOCuI6l4Y78bH8qsdk44sd5cS0xKCJBH9HdBQ4P5TvVEpleIsaTCdMppLhbQpSFH3kEAnKTzBHnUYZUt6JWYcdbRtjS0uJ1IUFA9RXuq16PHnZHCFrkSVlbrkZtS3FHJUdA3PjVlrRi9rZmSWnoKKKKkcCiiigAooooAKKKKACiiigCo8a8UCwNtNtx3ZEmQrso7DXNxeM4ydkgDrWUXG43jiCYtiRpl9mohcdBKIbCu5aveeUO7lV29Kp7K58PvH3W7ogE+BQRVWsJKX7xH6M3FzAz34P/ADpC2etvv/0eogpNISHYWkOtyLi6ZslAwjUkJaaHQIQNkipgE5JJz+RpKBjO/Ic8d3WkpScuzRjGMFwM51yZiONsJQ9IlOAluPHTqWQOZP4R4navNsfevMr1NlDsJaGg8+XUe22k7JCRyJIBIPLHfnFJwpcrGzCeauLqlXKW6syYsRlbj80JUdKdfuhrAGACBjmedTFwnyLcxPv9yjpE2VoZjQWTq0pGzTII94kkkkeOOVauPhw4cuuzIys6enGHfRxnWnhu0Nh+4xESn1+6ZIMl509yEnOfIACoZ/hyelMmdaIqbeZWkJt7TyEFAHxkHbWc+4kgbbmrPbPR/HlNN3HiKRLevajrW/HkqbEfP/hthJxgcs9akU8DW1c5iTMmXCaWgUhEl4LCkn4Ttk99dyL4y92C0vwKMeLr96bbZUoCihHqr6pQlNjLiZaQlw+OBsR5ZFJelFu0TTjf1Z0jI/cO9OeJ+CLLAuLF6VFfds6E6JkWO+pPYDq6nB3SOakjz87W56POHJcANwzKajPJSr7iWspcRkHkSQcgY8jSMqkmmmaH2vjTRy4E4g9mHZRAfjts29h5pTwSCttXsA4ByMlJODvjG1X5PKqLxCJPDl8d4jUymTbXGWmZJbSe0iJQVEKA+JGVnPUYzuOVxt8xmbGQ8w4laVJCgUnIIPIg91O0yQjLnkdUUUVeQCiiigAooooAKKKKACiiigDMfTUnTZmJA2LM6OsHu9rFVO2nTxTxIyn3TIQ6kfxD/Krt6amS5wbPUBu2hCx5pWKoUZY/bCUpPKTbGHt9skAA/rSFq4f5/wAD9D5RP5AGon2RzOaioLcfim9KhpdS9bISAuVoJ0vOknSgkfCMEkdac8IcL/tXDhKuVzW/HZccF1hqWUOofSSAjI+AjBx4bHmBa7/YZdlnt3Dhu3w1QhF7CTELyY4SEElLgUQQNiQc9KMaFddidrK8zJnODhWc4VuahyZTzeNUhSAMJxpbSkJSgAchnUcDb2q4WiIL9xQqev2rfaFFuMMbOST76/HSMJHiSelRKbxcbilLL78SyJdbLhbD4dl9njJKU4AQMddJON9qlvRq16um5xI7+q3sPBLTCni6ttRGoq1YHsqBChz5nfpWjk5UHDyVmdj4s0/aWFhgXZ2XfLjA9QfbjwwgIlkHQ6ogFSRnqMjl3HNSEmQiK12rqVlAIzpQVH6CupJUdz1+lMb2m4rtchNlcZanKAS048CUoJIyrbqBuB34rL7Y32cLFbrVEguLtIStiW4p5xZWpztVq94nJxk7gjA7ulcuC1qt8i48OrOUQFpdh55+ruZKR/KdSfkKcsIt/DtoS29JSzEjoOp59eNXVSlHqoqJJ8SaoLsyVxhxaW7K65EaXB7FzWrSp1jWVa1ge0lJKsBIwpQO+kHNTS8ye+jqWy9t8X2mVdFW5CXlIU4Y4kFGWVLyUkZzy1ZTnGM7ZqMsGeGOI5FgBUIS2/W4AO+lsqwtofwqxjwVTi08BQIM1mUuS86prs9LQShCNSORISASAQDg7bDupv6RSIs3hm5JI1NXNMZW/NDySkjx93PyrkGk+CUvL5kovgvqDkA5z416prAXriNqPMDBpxqA2NPRe1sofD0eqK8BxJOAd69ZrqaZwWikzS10AooooAKKKKAKf6T4/rPCdybHNUN3HmACP0rI4Lmq78OSE/8AmLOWz4qSc/4VuPFTPb2l5sjOtpxOPNBrBLcsCBwc/wBUOPR1eeMAUnauWv70N0Pr++ppvoofZL3EULQkPMXAuk45ocQnT4/CfrV3usBi529+FLClMPIKFhKik48xuKyO03BPC/GcW5ur0QLggRJZPwK+BZ+gGa2XUFbUvPlKRC2LjNpmYcG2e3zLNcrTOitpuTM19MtWPvULKiULSo5VjSRpJPTx3ttmtsW0RER4jTaQEJ7RaEJSXCBjUrSBk4616vfB1kvM1E6fD1SEAJ7RtxTZWPwq0kah4GqpfpyvRyttRkIlWN9WGoS3QJEc9eyKvfR+6fd2333sruVj8vJ2M1rTL0taW21OLVhCUlRO/IeVV1TvFF0PbW4wLbBcGG/XGlrk6fx6R7KTjJCT4ZrrYeL7Fe0JNtuTC1EZDS1aHE+aTg/MZFTbkhhpBW4+0hIG6lLAwPEmuNOL6ISj9CvL4Kt0gFy5PTLlKGOylTHA4tjr92NISnJPcencKiYkUftdcPspxcSDAjIhKU0N3HCS4sajk5GoZPPJ505vfGrS0OROGlCZKUNJlp3YY8dXJau4DI8agIFokW+C4mDPdDz6Vh9cgFxLhVzJTkYOSSCMfOqbc2uh6slyOY+JZP3tcE1Puf2Mt6XFvTzbrKk+sR5Tin299wVJ95Gc+8nYZ3B6RPE1+uXFNptqzZVsIj3FqS5od1rCWyoHCSASd8imNzYi2zBcDtzuEltEeMxJX2hITnG/MJ9ok5766fs03NQHb1MlS5SsFZS8pttP7qUpI2H1pS3xKEUpx4X6v8uC/wCxqUtNc/d0abw/f7dOha4UgPpCiDp3IOeRHMHwNVLiLjSTJvLtl4fQy/KbGZDrxV2MfuSQD7SvCq4jguztKWuOmQ26oe+JLmc9533qSsdmi2SH2EUEqUdTrqt1uK6kn/lUbvGavZtV9+nAV+HTUveEQ/xegl37Xt7pHJgwylKvDVnI86v/AAhfk3m3a1oU0+2otusr95tafeSe/wA+oIqpbc+tNI8/9n7+xcdRTDlrQxMPRC+TbnlvpPgR3VX4d4nZO1RsfZPLwoqvcPQ1mlrky8l5tK0bg/lXWvTp7MMKKKK6AUUUUAMLugORMHlqG3ntXzsMM8OxF7j7Pv5CvAFZ/wAK+jbiP+yKPdg/Svnq+R+ytPGMQZzGuYeSO7JTv+ZpS34voM09fUsV3aiOWqU3PwmN2Z7RSugHUeIpz6OfSOYsJm3cVpfjsJPZw7m+0pKHUjklZ78dairir7SvHD1rUNUe4TULeT0WgYVg/Wrz6TQl3hZMQpTokzIrASU7I1OA7d2yceRNRoqXsXKRZlS89iihvxZx/bHoDcLh68IXLkvJacfjILhjt81rAxucDA8SKaxEWGM9DloeW89KSqPHkzJC3SSNyjUsnQo53Ax17qbPzYkB9ll0BgPH7twoCUFX4dXQ9wNc5VlgSpfrL7OpSgdTefYXkYyU8s4yM896xo+LQj8UGl6P5j9eC49NNkJe3LbxKx6tAsbanQhp5tQZS2polZC0K5ZGxOQetOk8H2lpzUzEaWOQ7TUvA/mJqdjx2osdtiOgIabTpQkdB3fnXRStKMkgBIySTjA60hk+KW3S1B6Q7Tjxq5em/v0NI0JDASFBPsgBASMAUXCcmGlKUtl6Q4cMsJPtLPf4AdVHlUU9drhdXSzw622GQSldwfH3YPUIHxefL9alLfA9WSXX3C/LcADr6gAVY6ADkkdAKWnX5PetfPy9fz+X7ljsdj1H6/8ARyt9tU1IXNmrD09xOkrAwlpP4EDoPHmakqKBS1ljse2TjFRWkFFN5s2PBa7SS4EA7ITn2lnuSOpPcK8tpvL5y1aksoUQAZUgJUPxEpSFbdBgk56VdTh3WrcERndCHDY56865TIzUyI9FkJCmnkFCx3gj/r6VHTmrxan7dIkTG3UzJAZehJbGG9WfcVjJ043J586lulSyMazFmtvkjCyNyaPfAvGMe222VbeI5jTMm1qDS3HlhPaoPuLHfkYB8fOr9AusSfGRIjPNrac91aVBST8xtWQWyNEnekCVIVFTMVDt6QkkApQ7qOEnO2opI58s0+snDzsWA9NmS12uSp919JiycoitKOVJGfY5Zycc8Hpt7Ki2UqoyfqjBsx05PRryVg8sY6V6qq8AXGROtSm5LqXzGdUyiShWoSEp5LzgZznBxtqSrG2KtVNxl5kJyj5XoKKKKkROEtOqM6P3awziCOTfON42N34bchI7/YUf1AreFpykjvGKzvijgtq4z03BDz8CelvshIZ9pK0dEqSdlDfltS1y52X0vRnz63BZrDd4mkzYa47kcK5KUcJCT51fbheoHEEN/hziFlyx3V4YaRIPsF1JylbTnJWFAeNZ5ebbxBw83GszzUWdGIDkd1klDmlohZyknnjpvnoa2KbFtfFthSpxpiZFls9oypQyAojYgjcEHn1GKsxlqDTO3y3JSRR7VKbvVmT600hwnU1JbICklaThQ8RnceBFcmYlythKYLgmQ8ewzJWQ414BfxDz5Vz4KiCFw3EYIw6jX2wPMOayFA+RGPlU4Ccggb14i+fsrpwj8O3wz0NMXOuMn3oZ2y4JuDTp7JbDzLhbdZXglChvzHMEbg9RXq5RDPi+rKWUNrWntQPjQDunyPI+Gab3CK6y+Lhbm0qfACXWeXrCB8OfxDoflyNPYUxqdGRIjLy2rwwQRsQodCOoqqS1/lq4X7P+9E09ryzOjbaW0pQlISlIwlKRgJHcMUoGKOVKSKXbcntlqWugpDjbnk0u1ByMZ2HXNcSBsj4MVu73i6MrQhTDLLTK3VICiheSpSE5HVOMnptU7dU3RK4rtsdSUh5CJEdbedbZOCQrmCkb1UuHr/bLNer8xPnMtNuPNvskq1FZKMEAJyTv0qdXxWyr+gWu6S1Y2UY/Yox5uEH6A17bGj5KYKPWjHlOLk99kdc4z0XjCIl+W9Iivsvvxm3VBXYujAURty0qwB0yak8jGTyqqXO8yHL56/IftMFaY/q7bL0lUlxAJ1KVpbA3OAPlR67NkY0yrvIH4Y0NMVv/AGl4P5ms3PwbMi5ST0tF1GRGEWtE7wGlEM36M4dLrdxU44s7ZQ4kFBz8lVINXCwW2RNUm4sKdlv9s42lfae1gA4Cc9By61TUWx1ay79lQg6rGp6dKclLOOWwwPzp81BmpGlVzWwB8EKOiOB8xlX51pqajFJso1L5Fj4K4khWeApmah2G0qU8WBJaKEpbLilIGrGM4PXoRWiwpzE1tK47iVpUMgpIOR3g9RWMos0ArSZLKpSsjKpTqnc79xOKtnogXixpZB2akSW8dwDmw+hq6m7b0hTIo8q2zRKK85NFObEdnqvJSCCDyNeqKGkdM24/aLN3srycYROU0fJ1tQ/WqrwyjiGxybvK4e7OZbmJ62nrS4cHGArU2eh35davPpOYItYlpG8d9h/PdpWM/kai+EU9ndOIkZOn1xC+/GWk55eVJObqk9DiipwWyvWO8s3PiG9iMy+w0taJBZfb0LadUnDiSPFQ1fOrBUBGcK/SFxHqGNKGEJB7ghO/z5/Op4cq8r4sl9qk0tb1+xtYO/Yr7hRt0yOoqOehLYmGbb8BThHrDOcJeH4h+FY7+vLuqRoB2pGFjg20NSipchnPQ0Y33rk+wh7QVlYU2rUkoWUnPy6U2l3Fq3uoTOIajrOlDxzpB7lfh8DyojBz4j2Dlrsb3hcl25Wy3RpS4yZSnC6tsDXpSnOBkHFV5qIu49opEJL7SHVth25TnHASk4J7NOBU5MWDxdYSDlJbkFJHI+yKZ8Of1c5/an/+Ia9JhRVeNF65/wBszbffta2Ea2zGEAJntQ0EYKbfDQzn+Y5Jrp9iwl/0rt5h6+tSFLBP8OQPyqQFFXuyT9TqrivQ5R4zEVGiMw0wnlhpAR+ldSAee/nRRUNt9kkkgooooOijmPOpP0Pr0oujB5t3N4Y8wDUWdhT70UnTeuIW+ibjqx5t/wCVM43f0E8v4V+ZqNFGaK1PKZPlPdFFFdAj7vbmbpDXHkIQ42tJStC+SgeYNRvD/C8Gx9oiKykNuHKgXFuEqwAN1EnkAKsVFVuuLe2SU2loqXFHBUG84kNFyLPQCG5MdWlxPhn4h+6dqocyVdeGXex4lY7aIMBNzjIOn/7E80nx5VtBpvMiMym1IeQFAjG4pbJwar46ki+nKnU+GZqw+1JZQ9HdQ62oZC0HIPzrpXHiD0fybW+u5cIPCK5nUuIokx3u8Y+E/l5c6jbPexNkuwZ0dcG5x/8ATRXDvjvSeo/63ry2Z4XZRuUeY/qjcxs2FvD4ZMZry4hDiC24lKknmlQBBHdg0vXy8OdGcmsxbXI41tFY+z40DjezphoU22tl89kFHQDj4Qdhz6UvDe9r35+sPZ/2zTicf+/NmH+rP/oK4cNjFpT/APK7/vmvVY8nLFg33r+WZb/5mSdFFFdLQoooo0AUUUUAB5U69GRKeKOIW+99lz6oNNcZ2p/6MmFP3i7XFCSGXpKGUZ5q7IYUr6nFMY6ak/76iuTpw2afRS6T30VqbMnZ7oooqREKKKKACkNLRQB4IyCCMiqJx9wUm7oanQXBFucY6o0lI3B/ArHNJ/L61fq8rAUMKGR3VCcFJEoScWYxYbw5Kdft11YMW7xjh9k/GPxo7xUz3ddudSvHXBrV3aRKiuGNcI+8aWkYLZ7lY5pP5VU7TdHlvLtt3Y9UurA+8aV7ro/G2eoNeS8R8OcG7K1x6r5f6N/EzFYvLN8jWaoft7aBkZER/IzuNq5cNf1Mz/E5/vmmkaEo3f8Aa0vEtm6+oIbO6VMkdnqSf4ifDY0+sSFMQDFcGFxnnGVeJCjv9DWpXW68eMPkl/JRGfntb/EkaK5vyGY7SnJDjbaBuVOLCR9TUK5xZBcf9WtbEm5SDt2cVon8/wD9ojXKXSLZWQj2ye6ZrytaW0a3FpSgHGpRwPrTGJZuN7woaGI1mZVzU4e0dI/hH+VWG2+ieI6pDt/ly7m4P/cOaUfJCf0JNXRx2+2Lyy4x6Ks9xLbkudhEW7Nkf+nDbLh/LanceBxbdT9xbmLUwebk1WteO8IFarbOG7ba2eyhRWWUfhabCAPp/jTyehLcB7QAMJ6UwsdRW9CssqUmYbw8JibhKTOnOSnQ680cjSkFtxKcgDvzWheiL+pJP9tkf8Q1RIX3fEVybHS5z8D+doj9av8A6KE6LK6O+VIP96qo18WkrW3UXqikop8QFoooroBRRRQAUUUUAFIaWigDwpIOQU5BG4qr8S8HW++oS3NhpkISSUHVpUjyV3eFWukNQnWpdkozcXwZjx9bWbPw5b4cVpDTLUyKEttjASO0G3+fM1VLo8uPC4kdYXoW3JfKVDmDtvV69LZ02XX+CTEP98KoF8SRbuKB/rDx/IUlOKT0vmPUPaf4E3wV6ObVeLbDut1XInyH47bxEl0lCSoBWABv17+labbeHrfbmgzEjttND4GkBAPnjn86ivRqnTwpa/7BHH92KtlM1xUltik5NPSObbSG04QgJHcBXuloq7SKhK4TWy5FdQkEkp2xTijpQ1taBPT2ZBP4SvSeI5Eq3mGpmU866S/qCmVLCMggD2h7GRjnner9wdYl2K2Ijuvl1wlSlq06dSlHJOMnHgKn9IznG9L8qqjSk9stla5R0FFLRVxUFFFFABRRRQAUUUUAFFFFABSGlooApPpOtcu6WN1iA2XH8tLQknAUULCsA9+BWcJbm3k3mBDtswPS316i82WksJUkDK1Hu32Gc1vLqEuewtIUk8weVNkw46VKOgnHIKVkD60rOpt7GK7vKtEfwhb1WyyRYalagww20FgYCtKAnPzxU6OVeQMbdKVJyAavhHyx0USe3sWiiipnAooooAKKKKACiiigD//Z"/>
          <p:cNvSpPr>
            <a:spLocks noChangeAspect="1" noChangeArrowheads="1"/>
          </p:cNvSpPr>
          <p:nvPr/>
        </p:nvSpPr>
        <p:spPr bwMode="auto">
          <a:xfrm>
            <a:off x="155575" y="-669925"/>
            <a:ext cx="1304925" cy="1409700"/>
          </a:xfrm>
          <a:prstGeom prst="rect">
            <a:avLst/>
          </a:prstGeom>
          <a:noFill/>
        </p:spPr>
        <p:txBody>
          <a:bodyPr vert="horz" wrap="square" lIns="91440" tIns="45720" rIns="91440" bIns="45720" numCol="1" anchor="t" anchorCtr="0" compatLnSpc="1">
            <a:prstTxWarp prst="textNoShape">
              <a:avLst/>
            </a:prstTxWarp>
          </a:bodyPr>
          <a:lstStyle/>
          <a:p>
            <a:endParaRPr lang="en-NZ"/>
          </a:p>
        </p:txBody>
      </p:sp>
      <p:pic>
        <p:nvPicPr>
          <p:cNvPr id="10" name="Picture 9" descr="images.jpg"/>
          <p:cNvPicPr>
            <a:picLocks noChangeAspect="1"/>
          </p:cNvPicPr>
          <p:nvPr/>
        </p:nvPicPr>
        <p:blipFill>
          <a:blip r:embed="rId2" cstate="print">
            <a:clrChange>
              <a:clrFrom>
                <a:srgbClr val="FFFFFF"/>
              </a:clrFrom>
              <a:clrTo>
                <a:srgbClr val="FFFFFF">
                  <a:alpha val="0"/>
                </a:srgbClr>
              </a:clrTo>
            </a:clrChange>
          </a:blip>
          <a:stretch>
            <a:fillRect/>
          </a:stretch>
        </p:blipFill>
        <p:spPr>
          <a:xfrm>
            <a:off x="6660232" y="4437112"/>
            <a:ext cx="2060823" cy="221749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par>
                                <p:cTn id="11" presetID="56" presetClass="entr" presetSubtype="0" fill="hold" nodeType="withEffect">
                                  <p:stCondLst>
                                    <p:cond delay="0"/>
                                  </p:stCondLst>
                                  <p:iterate type="lt">
                                    <p:tmPct val="10000"/>
                                  </p:iterate>
                                  <p:childTnLst>
                                    <p:set>
                                      <p:cBhvr>
                                        <p:cTn id="12" dur="1" fill="hold">
                                          <p:stCondLst>
                                            <p:cond delay="0"/>
                                          </p:stCondLst>
                                        </p:cTn>
                                        <p:tgtEl>
                                          <p:spTgt spid="3">
                                            <p:txEl>
                                              <p:pRg st="0" end="0"/>
                                            </p:txEl>
                                          </p:spTgt>
                                        </p:tgtEl>
                                        <p:attrNameLst>
                                          <p:attrName>style.visibility</p:attrName>
                                        </p:attrNameLst>
                                      </p:cBhvr>
                                      <p:to>
                                        <p:strVal val="visible"/>
                                      </p:to>
                                    </p:set>
                                    <p:anim by="(-#ppt_w*2)" calcmode="lin" valueType="num">
                                      <p:cBhvr rctx="PPT">
                                        <p:cTn id="13" dur="250" autoRev="1" fill="hold">
                                          <p:stCondLst>
                                            <p:cond delay="0"/>
                                          </p:stCondLst>
                                        </p:cTn>
                                        <p:tgtEl>
                                          <p:spTgt spid="3">
                                            <p:txEl>
                                              <p:pRg st="0" end="0"/>
                                            </p:txEl>
                                          </p:spTgt>
                                        </p:tgtEl>
                                        <p:attrNameLst>
                                          <p:attrName>ppt_w</p:attrName>
                                        </p:attrNameLst>
                                      </p:cBhvr>
                                    </p:anim>
                                    <p:anim by="(#ppt_w*0.50)" calcmode="lin" valueType="num">
                                      <p:cBhvr>
                                        <p:cTn id="14" dur="250" decel="50000" autoRev="1" fill="hold">
                                          <p:stCondLst>
                                            <p:cond delay="0"/>
                                          </p:stCondLst>
                                        </p:cTn>
                                        <p:tgtEl>
                                          <p:spTgt spid="3">
                                            <p:txEl>
                                              <p:pRg st="0" end="0"/>
                                            </p:txEl>
                                          </p:spTgt>
                                        </p:tgtEl>
                                        <p:attrNameLst>
                                          <p:attrName>ppt_x</p:attrName>
                                        </p:attrNameLst>
                                      </p:cBhvr>
                                    </p:anim>
                                    <p:anim from="(-#ppt_h/2)" to="(#ppt_y)" calcmode="lin" valueType="num">
                                      <p:cBhvr>
                                        <p:cTn id="15" dur="500" fill="hold">
                                          <p:stCondLst>
                                            <p:cond delay="0"/>
                                          </p:stCondLst>
                                        </p:cTn>
                                        <p:tgtEl>
                                          <p:spTgt spid="3">
                                            <p:txEl>
                                              <p:pRg st="0" end="0"/>
                                            </p:txEl>
                                          </p:spTgt>
                                        </p:tgtEl>
                                        <p:attrNameLst>
                                          <p:attrName>ppt_y</p:attrName>
                                        </p:attrNameLst>
                                      </p:cBhvr>
                                    </p:anim>
                                    <p:animRot by="21600000">
                                      <p:cBhvr>
                                        <p:cTn id="16" dur="500" fill="hold">
                                          <p:stCondLst>
                                            <p:cond delay="0"/>
                                          </p:stCondLst>
                                        </p:cTn>
                                        <p:tgtEl>
                                          <p:spTgt spid="3">
                                            <p:txEl>
                                              <p:pRg st="0" end="0"/>
                                            </p:txEl>
                                          </p:spTgt>
                                        </p:tgtEl>
                                        <p:attrNameLst>
                                          <p:attrName>r</p:attrName>
                                        </p:attrNameLst>
                                      </p:cBhvr>
                                    </p:animRot>
                                  </p:childTnLst>
                                </p:cTn>
                              </p:par>
                              <p:par>
                                <p:cTn id="17" presetID="56" presetClass="entr" presetSubtype="0" fill="hold" nodeType="withEffect">
                                  <p:stCondLst>
                                    <p:cond delay="0"/>
                                  </p:stCondLst>
                                  <p:iterate type="lt">
                                    <p:tmPct val="10000"/>
                                  </p:iterate>
                                  <p:childTnLst>
                                    <p:set>
                                      <p:cBhvr>
                                        <p:cTn id="18" dur="1" fill="hold">
                                          <p:stCondLst>
                                            <p:cond delay="0"/>
                                          </p:stCondLst>
                                        </p:cTn>
                                        <p:tgtEl>
                                          <p:spTgt spid="3">
                                            <p:txEl>
                                              <p:pRg st="1" end="1"/>
                                            </p:txEl>
                                          </p:spTgt>
                                        </p:tgtEl>
                                        <p:attrNameLst>
                                          <p:attrName>style.visibility</p:attrName>
                                        </p:attrNameLst>
                                      </p:cBhvr>
                                      <p:to>
                                        <p:strVal val="visible"/>
                                      </p:to>
                                    </p:set>
                                    <p:anim by="(-#ppt_w*2)" calcmode="lin" valueType="num">
                                      <p:cBhvr rctx="PPT">
                                        <p:cTn id="19" dur="1000" autoRev="1" fill="hold">
                                          <p:stCondLst>
                                            <p:cond delay="0"/>
                                          </p:stCondLst>
                                        </p:cTn>
                                        <p:tgtEl>
                                          <p:spTgt spid="3">
                                            <p:txEl>
                                              <p:pRg st="1" end="1"/>
                                            </p:txEl>
                                          </p:spTgt>
                                        </p:tgtEl>
                                        <p:attrNameLst>
                                          <p:attrName>ppt_w</p:attrName>
                                        </p:attrNameLst>
                                      </p:cBhvr>
                                    </p:anim>
                                    <p:anim by="(#ppt_w*0.50)" calcmode="lin" valueType="num">
                                      <p:cBhvr>
                                        <p:cTn id="20" dur="1000" decel="50000" autoRev="1" fill="hold">
                                          <p:stCondLst>
                                            <p:cond delay="0"/>
                                          </p:stCondLst>
                                        </p:cTn>
                                        <p:tgtEl>
                                          <p:spTgt spid="3">
                                            <p:txEl>
                                              <p:pRg st="1" end="1"/>
                                            </p:txEl>
                                          </p:spTgt>
                                        </p:tgtEl>
                                        <p:attrNameLst>
                                          <p:attrName>ppt_x</p:attrName>
                                        </p:attrNameLst>
                                      </p:cBhvr>
                                    </p:anim>
                                    <p:anim from="(-#ppt_h/2)" to="(#ppt_y)" calcmode="lin" valueType="num">
                                      <p:cBhvr>
                                        <p:cTn id="21" dur="2000" fill="hold">
                                          <p:stCondLst>
                                            <p:cond delay="0"/>
                                          </p:stCondLst>
                                        </p:cTn>
                                        <p:tgtEl>
                                          <p:spTgt spid="3">
                                            <p:txEl>
                                              <p:pRg st="1" end="1"/>
                                            </p:txEl>
                                          </p:spTgt>
                                        </p:tgtEl>
                                        <p:attrNameLst>
                                          <p:attrName>ppt_y</p:attrName>
                                        </p:attrNameLst>
                                      </p:cBhvr>
                                    </p:anim>
                                    <p:animRot by="21600000">
                                      <p:cBhvr>
                                        <p:cTn id="22" dur="2000" fill="hold">
                                          <p:stCondLst>
                                            <p:cond delay="0"/>
                                          </p:stCondLst>
                                        </p:cTn>
                                        <p:tgtEl>
                                          <p:spTgt spid="3">
                                            <p:txEl>
                                              <p:pRg st="1" end="1"/>
                                            </p:txEl>
                                          </p:spTgt>
                                        </p:tgtEl>
                                        <p:attrNameLst>
                                          <p:attrName>r</p:attrName>
                                        </p:attrNameLst>
                                      </p:cBhvr>
                                    </p:animRot>
                                  </p:childTnLst>
                                </p:cTn>
                              </p:par>
                              <p:par>
                                <p:cTn id="23" presetID="56" presetClass="entr" presetSubtype="0" fill="hold" nodeType="withEffect">
                                  <p:stCondLst>
                                    <p:cond delay="0"/>
                                  </p:stCondLst>
                                  <p:iterate type="lt">
                                    <p:tmPct val="10000"/>
                                  </p:iterate>
                                  <p:childTnLst>
                                    <p:set>
                                      <p:cBhvr>
                                        <p:cTn id="24" dur="1" fill="hold">
                                          <p:stCondLst>
                                            <p:cond delay="0"/>
                                          </p:stCondLst>
                                        </p:cTn>
                                        <p:tgtEl>
                                          <p:spTgt spid="3">
                                            <p:txEl>
                                              <p:pRg st="2" end="2"/>
                                            </p:txEl>
                                          </p:spTgt>
                                        </p:tgtEl>
                                        <p:attrNameLst>
                                          <p:attrName>style.visibility</p:attrName>
                                        </p:attrNameLst>
                                      </p:cBhvr>
                                      <p:to>
                                        <p:strVal val="visible"/>
                                      </p:to>
                                    </p:set>
                                    <p:anim by="(-#ppt_w*2)" calcmode="lin" valueType="num">
                                      <p:cBhvr rctx="PPT">
                                        <p:cTn id="25" dur="1000" autoRev="1" fill="hold">
                                          <p:stCondLst>
                                            <p:cond delay="0"/>
                                          </p:stCondLst>
                                        </p:cTn>
                                        <p:tgtEl>
                                          <p:spTgt spid="3">
                                            <p:txEl>
                                              <p:pRg st="2" end="2"/>
                                            </p:txEl>
                                          </p:spTgt>
                                        </p:tgtEl>
                                        <p:attrNameLst>
                                          <p:attrName>ppt_w</p:attrName>
                                        </p:attrNameLst>
                                      </p:cBhvr>
                                    </p:anim>
                                    <p:anim by="(#ppt_w*0.50)" calcmode="lin" valueType="num">
                                      <p:cBhvr>
                                        <p:cTn id="26" dur="1000" decel="50000" autoRev="1" fill="hold">
                                          <p:stCondLst>
                                            <p:cond delay="0"/>
                                          </p:stCondLst>
                                        </p:cTn>
                                        <p:tgtEl>
                                          <p:spTgt spid="3">
                                            <p:txEl>
                                              <p:pRg st="2" end="2"/>
                                            </p:txEl>
                                          </p:spTgt>
                                        </p:tgtEl>
                                        <p:attrNameLst>
                                          <p:attrName>ppt_x</p:attrName>
                                        </p:attrNameLst>
                                      </p:cBhvr>
                                    </p:anim>
                                    <p:anim from="(-#ppt_h/2)" to="(#ppt_y)" calcmode="lin" valueType="num">
                                      <p:cBhvr>
                                        <p:cTn id="27" dur="2000" fill="hold">
                                          <p:stCondLst>
                                            <p:cond delay="0"/>
                                          </p:stCondLst>
                                        </p:cTn>
                                        <p:tgtEl>
                                          <p:spTgt spid="3">
                                            <p:txEl>
                                              <p:pRg st="2" end="2"/>
                                            </p:txEl>
                                          </p:spTgt>
                                        </p:tgtEl>
                                        <p:attrNameLst>
                                          <p:attrName>ppt_y</p:attrName>
                                        </p:attrNameLst>
                                      </p:cBhvr>
                                    </p:anim>
                                    <p:animRot by="21600000">
                                      <p:cBhvr>
                                        <p:cTn id="28" dur="2000" fill="hold">
                                          <p:stCondLst>
                                            <p:cond delay="0"/>
                                          </p:stCondLst>
                                        </p:cTn>
                                        <p:tgtEl>
                                          <p:spTgt spid="3">
                                            <p:txEl>
                                              <p:pRg st="2" end="2"/>
                                            </p:txEl>
                                          </p:spTgt>
                                        </p:tgtEl>
                                        <p:attrNameLst>
                                          <p:attrName>r</p:attrName>
                                        </p:attrNameLst>
                                      </p:cBhvr>
                                    </p:animRot>
                                  </p:childTnLst>
                                </p:cTn>
                              </p:par>
                              <p:par>
                                <p:cTn id="29" presetID="56" presetClass="entr" presetSubtype="0" fill="hold" nodeType="withEffect">
                                  <p:stCondLst>
                                    <p:cond delay="0"/>
                                  </p:stCondLst>
                                  <p:iterate type="lt">
                                    <p:tmPct val="10000"/>
                                  </p:iterate>
                                  <p:childTnLst>
                                    <p:set>
                                      <p:cBhvr>
                                        <p:cTn id="30" dur="1" fill="hold">
                                          <p:stCondLst>
                                            <p:cond delay="0"/>
                                          </p:stCondLst>
                                        </p:cTn>
                                        <p:tgtEl>
                                          <p:spTgt spid="3">
                                            <p:txEl>
                                              <p:pRg st="3" end="3"/>
                                            </p:txEl>
                                          </p:spTgt>
                                        </p:tgtEl>
                                        <p:attrNameLst>
                                          <p:attrName>style.visibility</p:attrName>
                                        </p:attrNameLst>
                                      </p:cBhvr>
                                      <p:to>
                                        <p:strVal val="visible"/>
                                      </p:to>
                                    </p:set>
                                    <p:anim by="(-#ppt_w*2)" calcmode="lin" valueType="num">
                                      <p:cBhvr rctx="PPT">
                                        <p:cTn id="31" dur="1000" autoRev="1" fill="hold">
                                          <p:stCondLst>
                                            <p:cond delay="0"/>
                                          </p:stCondLst>
                                        </p:cTn>
                                        <p:tgtEl>
                                          <p:spTgt spid="3">
                                            <p:txEl>
                                              <p:pRg st="3" end="3"/>
                                            </p:txEl>
                                          </p:spTgt>
                                        </p:tgtEl>
                                        <p:attrNameLst>
                                          <p:attrName>ppt_w</p:attrName>
                                        </p:attrNameLst>
                                      </p:cBhvr>
                                    </p:anim>
                                    <p:anim by="(#ppt_w*0.50)" calcmode="lin" valueType="num">
                                      <p:cBhvr>
                                        <p:cTn id="32" dur="1000" decel="50000" autoRev="1" fill="hold">
                                          <p:stCondLst>
                                            <p:cond delay="0"/>
                                          </p:stCondLst>
                                        </p:cTn>
                                        <p:tgtEl>
                                          <p:spTgt spid="3">
                                            <p:txEl>
                                              <p:pRg st="3" end="3"/>
                                            </p:txEl>
                                          </p:spTgt>
                                        </p:tgtEl>
                                        <p:attrNameLst>
                                          <p:attrName>ppt_x</p:attrName>
                                        </p:attrNameLst>
                                      </p:cBhvr>
                                    </p:anim>
                                    <p:anim from="(-#ppt_h/2)" to="(#ppt_y)" calcmode="lin" valueType="num">
                                      <p:cBhvr>
                                        <p:cTn id="33" dur="2000" fill="hold">
                                          <p:stCondLst>
                                            <p:cond delay="0"/>
                                          </p:stCondLst>
                                        </p:cTn>
                                        <p:tgtEl>
                                          <p:spTgt spid="3">
                                            <p:txEl>
                                              <p:pRg st="3" end="3"/>
                                            </p:txEl>
                                          </p:spTgt>
                                        </p:tgtEl>
                                        <p:attrNameLst>
                                          <p:attrName>ppt_y</p:attrName>
                                        </p:attrNameLst>
                                      </p:cBhvr>
                                    </p:anim>
                                    <p:animRot by="21600000">
                                      <p:cBhvr>
                                        <p:cTn id="34" dur="2000" fill="hold">
                                          <p:stCondLst>
                                            <p:cond delay="0"/>
                                          </p:stCondLst>
                                        </p:cTn>
                                        <p:tgtEl>
                                          <p:spTgt spid="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5400" dirty="0" smtClean="0">
                <a:solidFill>
                  <a:srgbClr val="FFFF00"/>
                </a:solidFill>
                <a:latin typeface="Chiller" pitchFamily="82" charset="0"/>
              </a:rPr>
              <a:t>What causes Acid Rain?</a:t>
            </a:r>
            <a:endParaRPr lang="en-NZ" sz="5400" dirty="0">
              <a:solidFill>
                <a:srgbClr val="FFFF00"/>
              </a:solidFill>
              <a:latin typeface="Chiller" pitchFamily="82" charset="0"/>
            </a:endParaRPr>
          </a:p>
        </p:txBody>
      </p:sp>
      <p:sp>
        <p:nvSpPr>
          <p:cNvPr id="3" name="Content Placeholder 2"/>
          <p:cNvSpPr>
            <a:spLocks noGrp="1"/>
          </p:cNvSpPr>
          <p:nvPr>
            <p:ph idx="1"/>
          </p:nvPr>
        </p:nvSpPr>
        <p:spPr/>
        <p:txBody>
          <a:bodyPr>
            <a:normAutofit/>
          </a:bodyPr>
          <a:lstStyle/>
          <a:p>
            <a:pPr>
              <a:buNone/>
            </a:pPr>
            <a:r>
              <a:rPr lang="en-NZ" dirty="0" smtClean="0"/>
              <a:t>     </a:t>
            </a:r>
            <a:r>
              <a:rPr lang="en-NZ" dirty="0" smtClean="0">
                <a:latin typeface="Tempus Sans ITC" pitchFamily="82" charset="0"/>
              </a:rPr>
              <a:t>Acid rain is caused by a chemical reaction that begins with compounds like sulfur dioxide &amp; nitrogen  oxides that are released into the air. These substances raised into the atmosphere, where they mix &amp; react with water, oxygen ,&amp; other chemicals </a:t>
            </a:r>
            <a:r>
              <a:rPr lang="en-NZ" dirty="0" smtClean="0">
                <a:latin typeface="Tempus Sans ITC" pitchFamily="82" charset="0"/>
              </a:rPr>
              <a:t>to form acid rain. </a:t>
            </a:r>
            <a:r>
              <a:rPr lang="en-NZ" dirty="0" err="1" smtClean="0">
                <a:latin typeface="Tempus Sans ITC" pitchFamily="82" charset="0"/>
              </a:rPr>
              <a:t>Sulfur</a:t>
            </a:r>
            <a:r>
              <a:rPr lang="en-NZ" dirty="0" smtClean="0">
                <a:latin typeface="Tempus Sans ITC" pitchFamily="82" charset="0"/>
              </a:rPr>
              <a:t> </a:t>
            </a:r>
            <a:r>
              <a:rPr lang="en-NZ" dirty="0" smtClean="0">
                <a:latin typeface="Tempus Sans ITC" pitchFamily="82" charset="0"/>
              </a:rPr>
              <a:t>dioxide &amp; nitrogen oxides dissolve very easily &amp; can be carried far by the wind. As a result, the two compounds can travel long distances where they become part of the rain, </a:t>
            </a:r>
            <a:r>
              <a:rPr lang="en-NZ" dirty="0" smtClean="0">
                <a:latin typeface="Tempus Sans ITC" pitchFamily="82" charset="0"/>
              </a:rPr>
              <a:t>sleet &amp; </a:t>
            </a:r>
            <a:r>
              <a:rPr lang="en-NZ" dirty="0" smtClean="0">
                <a:latin typeface="Tempus Sans ITC" pitchFamily="82" charset="0"/>
              </a:rPr>
              <a:t>fog.</a:t>
            </a:r>
            <a:endParaRPr lang="en-NZ" dirty="0">
              <a:latin typeface="Tempus Sans ITC" pitchFamily="82" charset="0"/>
            </a:endParaRPr>
          </a:p>
        </p:txBody>
      </p:sp>
    </p:spTree>
  </p:cSld>
  <p:clrMapOvr>
    <a:masterClrMapping/>
  </p:clrMapOvr>
  <p:transition>
    <p:sndAc>
      <p:stSnd>
        <p:snd r:embed="rId2" name="drumroll.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ppt_w</p:attrName>
                                        </p:attrNameLst>
                                      </p:cBhvr>
                                      <p:tavLst>
                                        <p:tav tm="0" fmla="#ppt_w*sin(2.5*pi*$)">
                                          <p:val>
                                            <p:fltVal val="0"/>
                                          </p:val>
                                        </p:tav>
                                        <p:tav tm="100000">
                                          <p:val>
                                            <p:fltVal val="1"/>
                                          </p:val>
                                        </p:tav>
                                      </p:tavLst>
                                    </p:anim>
                                    <p:anim calcmode="lin" valueType="num">
                                      <p:cBhvr>
                                        <p:cTn id="9" dur="1000" fill="hold"/>
                                        <p:tgtEl>
                                          <p:spTgt spid="2"/>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4"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26170"/>
          </a:xfrm>
        </p:spPr>
        <p:txBody>
          <a:bodyPr>
            <a:noAutofit/>
          </a:bodyPr>
          <a:lstStyle/>
          <a:p>
            <a:r>
              <a:rPr lang="en-NZ" sz="7200" dirty="0" smtClean="0">
                <a:solidFill>
                  <a:srgbClr val="FF00FF"/>
                </a:solidFill>
                <a:latin typeface="Chiller" pitchFamily="82" charset="0"/>
              </a:rPr>
              <a:t>Bibliography</a:t>
            </a:r>
            <a:endParaRPr lang="en-NZ" sz="7200" dirty="0">
              <a:solidFill>
                <a:srgbClr val="FF00FF"/>
              </a:solidFill>
              <a:latin typeface="Chiller" pitchFamily="82" charset="0"/>
            </a:endParaRPr>
          </a:p>
        </p:txBody>
      </p:sp>
      <p:sp>
        <p:nvSpPr>
          <p:cNvPr id="3" name="Content Placeholder 2"/>
          <p:cNvSpPr>
            <a:spLocks noGrp="1"/>
          </p:cNvSpPr>
          <p:nvPr>
            <p:ph idx="1"/>
          </p:nvPr>
        </p:nvSpPr>
        <p:spPr>
          <a:xfrm>
            <a:off x="457200" y="1844824"/>
            <a:ext cx="8229600" cy="4464536"/>
          </a:xfrm>
        </p:spPr>
        <p:txBody>
          <a:bodyPr/>
          <a:lstStyle/>
          <a:p>
            <a:r>
              <a:rPr lang="en-NZ" dirty="0" smtClean="0">
                <a:hlinkClick r:id="rId3"/>
              </a:rPr>
              <a:t>www.epa.gov</a:t>
            </a:r>
            <a:endParaRPr lang="en-NZ" dirty="0" smtClean="0"/>
          </a:p>
          <a:p>
            <a:r>
              <a:rPr lang="en-NZ" dirty="0" smtClean="0">
                <a:hlinkClick r:id="rId4"/>
              </a:rPr>
              <a:t>www.google.com</a:t>
            </a:r>
            <a:endParaRPr lang="en-NZ" dirty="0" smtClean="0"/>
          </a:p>
          <a:p>
            <a:r>
              <a:rPr lang="en-NZ" dirty="0" smtClean="0">
                <a:hlinkClick r:id="rId5"/>
              </a:rPr>
              <a:t>www.library.thinkquest.org</a:t>
            </a:r>
            <a:endParaRPr lang="en-NZ" dirty="0" smtClean="0"/>
          </a:p>
          <a:p>
            <a:endParaRPr lang="en-NZ" dirty="0" smtClean="0"/>
          </a:p>
          <a:p>
            <a:endParaRPr lang="en-NZ" dirty="0"/>
          </a:p>
        </p:txBody>
      </p:sp>
      <p:pic>
        <p:nvPicPr>
          <p:cNvPr id="2050" name="Picture 2" descr="C:\Program Files\Microsoft Office\Media\CntCD1\ClipArt1\j0149400.wmf"/>
          <p:cNvPicPr>
            <a:picLocks noChangeAspect="1" noChangeArrowheads="1"/>
          </p:cNvPicPr>
          <p:nvPr/>
        </p:nvPicPr>
        <p:blipFill>
          <a:blip r:embed="rId6" cstate="print"/>
          <a:srcRect/>
          <a:stretch>
            <a:fillRect/>
          </a:stretch>
        </p:blipFill>
        <p:spPr bwMode="auto">
          <a:xfrm>
            <a:off x="5220073" y="2934073"/>
            <a:ext cx="3923928" cy="3923928"/>
          </a:xfrm>
          <a:prstGeom prst="rect">
            <a:avLst/>
          </a:prstGeom>
          <a:noFill/>
        </p:spPr>
      </p:pic>
      <p:pic>
        <p:nvPicPr>
          <p:cNvPr id="5" name="kdsyay08.wav">
            <a:hlinkClick r:id="" action="ppaction://media"/>
          </p:cNvPr>
          <p:cNvPicPr>
            <a:picLocks noRot="1" noChangeAspect="1"/>
          </p:cNvPicPr>
          <p:nvPr>
            <a:wavAudioFile r:embed="rId1" name="kdsyay08.wav"/>
          </p:nvPr>
        </p:nvPicPr>
        <p:blipFill>
          <a:blip r:embed="rId7" cstate="print"/>
          <a:stretch>
            <a:fillRect/>
          </a:stretch>
        </p:blipFill>
        <p:spPr>
          <a:xfrm>
            <a:off x="8839200" y="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1" presetClass="mediacall" presetSubtype="0" fill="hold" nodeType="afterEffect">
                                  <p:stCondLst>
                                    <p:cond delay="0"/>
                                  </p:stCondLst>
                                  <p:childTnLst>
                                    <p:cmd type="call" cmd="playFrom(0.0)">
                                      <p:cBhvr>
                                        <p:cTn id="12" dur="390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Custom 2">
      <a:dk1>
        <a:srgbClr val="000000"/>
      </a:dk1>
      <a:lt1>
        <a:srgbClr val="000000"/>
      </a:lt1>
      <a:dk2>
        <a:srgbClr val="00B050"/>
      </a:dk2>
      <a:lt2>
        <a:srgbClr val="758C5A"/>
      </a:lt2>
      <a:accent1>
        <a:srgbClr val="6DAA2D"/>
      </a:accent1>
      <a:accent2>
        <a:srgbClr val="00B050"/>
      </a:accent2>
      <a:accent3>
        <a:srgbClr val="C3CFB5"/>
      </a:accent3>
      <a:accent4>
        <a:srgbClr val="4E5D3C"/>
      </a:accent4>
      <a:accent5>
        <a:srgbClr val="4E5D3C"/>
      </a:accent5>
      <a:accent6>
        <a:srgbClr val="C3CFB5"/>
      </a:accent6>
      <a:hlink>
        <a:srgbClr val="0070C0"/>
      </a:hlink>
      <a:folHlink>
        <a:srgbClr val="758C5A"/>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122</TotalTime>
  <Words>271</Words>
  <Application>Microsoft Office PowerPoint</Application>
  <PresentationFormat>On-screen Show (4:3)</PresentationFormat>
  <Paragraphs>18</Paragraphs>
  <Slides>5</Slides>
  <Notes>0</Notes>
  <HiddenSlides>0</HiddenSlides>
  <MMClips>3</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Apex</vt:lpstr>
      <vt:lpstr>Acid Rain</vt:lpstr>
      <vt:lpstr>What is Acid Rain?</vt:lpstr>
      <vt:lpstr>What effect does it have on the Air and Our Health?</vt:lpstr>
      <vt:lpstr>What causes Acid Rain?</vt:lpstr>
      <vt:lpstr>Bibliography</vt:lpstr>
    </vt:vector>
  </TitlesOfParts>
  <Company>Massey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Acid Rain</dc:title>
  <dc:creator>Administrator</dc:creator>
  <cp:lastModifiedBy>Administrator</cp:lastModifiedBy>
  <cp:revision>15</cp:revision>
  <dcterms:created xsi:type="dcterms:W3CDTF">2010-08-08T22:10:42Z</dcterms:created>
  <dcterms:modified xsi:type="dcterms:W3CDTF">2010-08-12T00:47:02Z</dcterms:modified>
</cp:coreProperties>
</file>