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5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739EB76-145D-42E0-87C5-10AABCEBCD56}" type="datetimeFigureOut">
              <a:rPr lang="en-NZ" smtClean="0"/>
              <a:pPr/>
              <a:t>12/08/2010</a:t>
            </a:fld>
            <a:endParaRPr lang="en-NZ"/>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NZ"/>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EB97D8B-7314-43C3-B8DA-D486D73DB401}"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39EB76-145D-42E0-87C5-10AABCEBCD56}"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B97D8B-7314-43C3-B8DA-D486D73DB401}"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39EB76-145D-42E0-87C5-10AABCEBCD56}"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B97D8B-7314-43C3-B8DA-D486D73DB401}"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739EB76-145D-42E0-87C5-10AABCEBCD56}" type="datetimeFigureOut">
              <a:rPr lang="en-NZ" smtClean="0"/>
              <a:pPr/>
              <a:t>12/08/2010</a:t>
            </a:fld>
            <a:endParaRPr lang="en-NZ"/>
          </a:p>
        </p:txBody>
      </p:sp>
      <p:sp>
        <p:nvSpPr>
          <p:cNvPr id="9" name="Slide Number Placeholder 8"/>
          <p:cNvSpPr>
            <a:spLocks noGrp="1"/>
          </p:cNvSpPr>
          <p:nvPr>
            <p:ph type="sldNum" sz="quarter" idx="15"/>
          </p:nvPr>
        </p:nvSpPr>
        <p:spPr/>
        <p:txBody>
          <a:bodyPr rtlCol="0"/>
          <a:lstStyle/>
          <a:p>
            <a:fld id="{AEB97D8B-7314-43C3-B8DA-D486D73DB401}" type="slidenum">
              <a:rPr lang="en-NZ" smtClean="0"/>
              <a:pPr/>
              <a:t>‹#›</a:t>
            </a:fld>
            <a:endParaRPr lang="en-NZ"/>
          </a:p>
        </p:txBody>
      </p:sp>
      <p:sp>
        <p:nvSpPr>
          <p:cNvPr id="10" name="Footer Placeholder 9"/>
          <p:cNvSpPr>
            <a:spLocks noGrp="1"/>
          </p:cNvSpPr>
          <p:nvPr>
            <p:ph type="ftr" sz="quarter" idx="16"/>
          </p:nvPr>
        </p:nvSpPr>
        <p:spPr/>
        <p:txBody>
          <a:bodyPr rtlCol="0"/>
          <a:lstStyle/>
          <a:p>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739EB76-145D-42E0-87C5-10AABCEBCD56}" type="datetimeFigureOut">
              <a:rPr lang="en-NZ" smtClean="0"/>
              <a:pPr/>
              <a:t>12/08/2010</a:t>
            </a:fld>
            <a:endParaRPr lang="en-NZ"/>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NZ"/>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EB97D8B-7314-43C3-B8DA-D486D73DB401}"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739EB76-145D-42E0-87C5-10AABCEBCD56}"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EB97D8B-7314-43C3-B8DA-D486D73DB401}" type="slidenum">
              <a:rPr lang="en-NZ" smtClean="0"/>
              <a:pPr/>
              <a:t>‹#›</a:t>
            </a:fld>
            <a:endParaRPr lang="en-NZ"/>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739EB76-145D-42E0-87C5-10AABCEBCD56}" type="datetimeFigureOut">
              <a:rPr lang="en-NZ" smtClean="0"/>
              <a:pPr/>
              <a:t>12/08/2010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EB97D8B-7314-43C3-B8DA-D486D73DB401}" type="slidenum">
              <a:rPr lang="en-NZ" smtClean="0"/>
              <a:pPr/>
              <a:t>‹#›</a:t>
            </a:fld>
            <a:endParaRPr lang="en-NZ"/>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739EB76-145D-42E0-87C5-10AABCEBCD56}" type="datetimeFigureOut">
              <a:rPr lang="en-NZ" smtClean="0"/>
              <a:pPr/>
              <a:t>12/08/2010</a:t>
            </a:fld>
            <a:endParaRPr lang="en-NZ"/>
          </a:p>
        </p:txBody>
      </p:sp>
      <p:sp>
        <p:nvSpPr>
          <p:cNvPr id="7" name="Slide Number Placeholder 6"/>
          <p:cNvSpPr>
            <a:spLocks noGrp="1"/>
          </p:cNvSpPr>
          <p:nvPr>
            <p:ph type="sldNum" sz="quarter" idx="11"/>
          </p:nvPr>
        </p:nvSpPr>
        <p:spPr/>
        <p:txBody>
          <a:bodyPr rtlCol="0"/>
          <a:lstStyle/>
          <a:p>
            <a:fld id="{AEB97D8B-7314-43C3-B8DA-D486D73DB401}" type="slidenum">
              <a:rPr lang="en-NZ" smtClean="0"/>
              <a:pPr/>
              <a:t>‹#›</a:t>
            </a:fld>
            <a:endParaRPr lang="en-NZ"/>
          </a:p>
        </p:txBody>
      </p:sp>
      <p:sp>
        <p:nvSpPr>
          <p:cNvPr id="8" name="Footer Placeholder 7"/>
          <p:cNvSpPr>
            <a:spLocks noGrp="1"/>
          </p:cNvSpPr>
          <p:nvPr>
            <p:ph type="ftr" sz="quarter" idx="12"/>
          </p:nvPr>
        </p:nvSpPr>
        <p:spPr/>
        <p:txBody>
          <a:bodyPr rtlCol="0"/>
          <a:lstStyle/>
          <a:p>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39EB76-145D-42E0-87C5-10AABCEBCD56}" type="datetimeFigureOut">
              <a:rPr lang="en-NZ" smtClean="0"/>
              <a:pPr/>
              <a:t>12/08/2010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EB97D8B-7314-43C3-B8DA-D486D73DB401}"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739EB76-145D-42E0-87C5-10AABCEBCD56}" type="datetimeFigureOut">
              <a:rPr lang="en-NZ" smtClean="0"/>
              <a:pPr/>
              <a:t>12/08/2010</a:t>
            </a:fld>
            <a:endParaRPr lang="en-NZ"/>
          </a:p>
        </p:txBody>
      </p:sp>
      <p:sp>
        <p:nvSpPr>
          <p:cNvPr id="22" name="Slide Number Placeholder 21"/>
          <p:cNvSpPr>
            <a:spLocks noGrp="1"/>
          </p:cNvSpPr>
          <p:nvPr>
            <p:ph type="sldNum" sz="quarter" idx="15"/>
          </p:nvPr>
        </p:nvSpPr>
        <p:spPr/>
        <p:txBody>
          <a:bodyPr rtlCol="0"/>
          <a:lstStyle/>
          <a:p>
            <a:fld id="{AEB97D8B-7314-43C3-B8DA-D486D73DB401}" type="slidenum">
              <a:rPr lang="en-NZ" smtClean="0"/>
              <a:pPr/>
              <a:t>‹#›</a:t>
            </a:fld>
            <a:endParaRPr lang="en-NZ"/>
          </a:p>
        </p:txBody>
      </p:sp>
      <p:sp>
        <p:nvSpPr>
          <p:cNvPr id="23" name="Footer Placeholder 22"/>
          <p:cNvSpPr>
            <a:spLocks noGrp="1"/>
          </p:cNvSpPr>
          <p:nvPr>
            <p:ph type="ftr" sz="quarter" idx="16"/>
          </p:nvPr>
        </p:nvSpPr>
        <p:spPr/>
        <p:txBody>
          <a:bodyPr rtlCol="0"/>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739EB76-145D-42E0-87C5-10AABCEBCD56}" type="datetimeFigureOut">
              <a:rPr lang="en-NZ" smtClean="0"/>
              <a:pPr/>
              <a:t>12/08/2010</a:t>
            </a:fld>
            <a:endParaRPr lang="en-NZ"/>
          </a:p>
        </p:txBody>
      </p:sp>
      <p:sp>
        <p:nvSpPr>
          <p:cNvPr id="18" name="Slide Number Placeholder 17"/>
          <p:cNvSpPr>
            <a:spLocks noGrp="1"/>
          </p:cNvSpPr>
          <p:nvPr>
            <p:ph type="sldNum" sz="quarter" idx="11"/>
          </p:nvPr>
        </p:nvSpPr>
        <p:spPr/>
        <p:txBody>
          <a:bodyPr rtlCol="0"/>
          <a:lstStyle/>
          <a:p>
            <a:fld id="{AEB97D8B-7314-43C3-B8DA-D486D73DB401}" type="slidenum">
              <a:rPr lang="en-NZ" smtClean="0"/>
              <a:pPr/>
              <a:t>‹#›</a:t>
            </a:fld>
            <a:endParaRPr lang="en-NZ"/>
          </a:p>
        </p:txBody>
      </p:sp>
      <p:sp>
        <p:nvSpPr>
          <p:cNvPr id="21" name="Footer Placeholder 20"/>
          <p:cNvSpPr>
            <a:spLocks noGrp="1"/>
          </p:cNvSpPr>
          <p:nvPr>
            <p:ph type="ftr" sz="quarter" idx="12"/>
          </p:nvPr>
        </p:nvSpPr>
        <p:spPr/>
        <p:txBody>
          <a:bodyPr rtlCol="0"/>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739EB76-145D-42E0-87C5-10AABCEBCD56}" type="datetimeFigureOut">
              <a:rPr lang="en-NZ" smtClean="0"/>
              <a:pPr/>
              <a:t>12/08/2010</a:t>
            </a:fld>
            <a:endParaRPr lang="en-NZ"/>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NZ"/>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EB97D8B-7314-43C3-B8DA-D486D73DB401}"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54824" y="548680"/>
            <a:ext cx="4897496" cy="1569660"/>
          </a:xfrm>
          <a:prstGeom prst="rect">
            <a:avLst/>
          </a:prstGeom>
          <a:noFill/>
        </p:spPr>
        <p:txBody>
          <a:bodyPr wrap="none" lIns="91440" tIns="45720" rIns="91440" bIns="45720">
            <a:spAutoFit/>
          </a:bodyPr>
          <a:lstStyle/>
          <a:p>
            <a:pPr algn="ctr"/>
            <a:r>
              <a:rPr lang="en-US" sz="96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ACID RAIN</a:t>
            </a:r>
            <a:endParaRPr lang="en-US" sz="96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
        <p:nvSpPr>
          <p:cNvPr id="5" name="TextBox 4"/>
          <p:cNvSpPr txBox="1"/>
          <p:nvPr/>
        </p:nvSpPr>
        <p:spPr>
          <a:xfrm>
            <a:off x="2123728" y="2060848"/>
            <a:ext cx="6696744" cy="2246769"/>
          </a:xfrm>
          <a:prstGeom prst="rect">
            <a:avLst/>
          </a:prstGeom>
          <a:noFill/>
        </p:spPr>
        <p:txBody>
          <a:bodyPr wrap="square" rtlCol="0">
            <a:spAutoFit/>
          </a:bodyPr>
          <a:lstStyle/>
          <a:p>
            <a:pPr>
              <a:buFont typeface="Arial" pitchFamily="34" charset="0"/>
              <a:buChar char="•"/>
            </a:pPr>
            <a:r>
              <a:rPr lang="en-NZ" sz="2800" dirty="0" smtClean="0">
                <a:solidFill>
                  <a:srgbClr val="7030A0"/>
                </a:solidFill>
                <a:latin typeface="Chiller" pitchFamily="82" charset="0"/>
              </a:rPr>
              <a:t>What effects does acid rain have on sea life?</a:t>
            </a:r>
          </a:p>
          <a:p>
            <a:pPr>
              <a:buFont typeface="Arial" pitchFamily="34" charset="0"/>
              <a:buChar char="•"/>
            </a:pPr>
            <a:r>
              <a:rPr lang="en-NZ" sz="2800" dirty="0">
                <a:solidFill>
                  <a:srgbClr val="7030A0"/>
                </a:solidFill>
                <a:latin typeface="Chiller" pitchFamily="82" charset="0"/>
              </a:rPr>
              <a:t> </a:t>
            </a:r>
            <a:r>
              <a:rPr lang="en-NZ" sz="2800" dirty="0" smtClean="0">
                <a:solidFill>
                  <a:srgbClr val="7030A0"/>
                </a:solidFill>
                <a:latin typeface="Chiller" pitchFamily="82" charset="0"/>
              </a:rPr>
              <a:t>What effect does acid rain have on air, us and our health?</a:t>
            </a:r>
          </a:p>
          <a:p>
            <a:pPr>
              <a:buFont typeface="Arial" pitchFamily="34" charset="0"/>
              <a:buChar char="•"/>
            </a:pPr>
            <a:r>
              <a:rPr lang="en-NZ" sz="2800" dirty="0">
                <a:solidFill>
                  <a:srgbClr val="7030A0"/>
                </a:solidFill>
                <a:latin typeface="Chiller" pitchFamily="82" charset="0"/>
              </a:rPr>
              <a:t> </a:t>
            </a:r>
            <a:r>
              <a:rPr lang="en-NZ" sz="2800" dirty="0" smtClean="0">
                <a:solidFill>
                  <a:srgbClr val="7030A0"/>
                </a:solidFill>
                <a:latin typeface="Chiller" pitchFamily="82" charset="0"/>
              </a:rPr>
              <a:t>What is acid rain caused by?</a:t>
            </a:r>
          </a:p>
          <a:p>
            <a:pPr>
              <a:buFont typeface="Arial" pitchFamily="34" charset="0"/>
              <a:buChar char="•"/>
            </a:pPr>
            <a:r>
              <a:rPr lang="en-NZ" sz="2800" dirty="0">
                <a:solidFill>
                  <a:srgbClr val="7030A0"/>
                </a:solidFill>
                <a:latin typeface="Chiller" pitchFamily="82" charset="0"/>
              </a:rPr>
              <a:t> </a:t>
            </a:r>
            <a:r>
              <a:rPr lang="en-NZ" sz="2800" dirty="0" smtClean="0">
                <a:solidFill>
                  <a:srgbClr val="7030A0"/>
                </a:solidFill>
                <a:latin typeface="Chiller" pitchFamily="82" charset="0"/>
              </a:rPr>
              <a:t>What you can do to prevent it?</a:t>
            </a:r>
          </a:p>
          <a:p>
            <a:pPr>
              <a:buFont typeface="Arial" pitchFamily="34" charset="0"/>
              <a:buChar char="•"/>
            </a:pPr>
            <a:r>
              <a:rPr lang="en-NZ" sz="2800" dirty="0">
                <a:solidFill>
                  <a:srgbClr val="7030A0"/>
                </a:solidFill>
                <a:latin typeface="Chiller" pitchFamily="82" charset="0"/>
              </a:rPr>
              <a:t> </a:t>
            </a:r>
            <a:r>
              <a:rPr lang="en-NZ" sz="2800" dirty="0" smtClean="0">
                <a:solidFill>
                  <a:srgbClr val="7030A0"/>
                </a:solidFill>
                <a:latin typeface="Chiller" pitchFamily="82" charset="0"/>
              </a:rPr>
              <a:t>Acid Rain cycle.</a:t>
            </a:r>
            <a:endParaRPr lang="en-NZ" sz="2800" dirty="0">
              <a:solidFill>
                <a:srgbClr val="7030A0"/>
              </a:solidFill>
              <a:latin typeface="Chiller" pitchFamily="82" charset="0"/>
            </a:endParaRPr>
          </a:p>
        </p:txBody>
      </p:sp>
      <p:pic>
        <p:nvPicPr>
          <p:cNvPr id="1026" name="Picture 2" descr="C:\Program Files\Microsoft Office\Media\CntCD1\ClipArt7\j0311740.wmf"/>
          <p:cNvPicPr>
            <a:picLocks noChangeAspect="1" noChangeArrowheads="1"/>
          </p:cNvPicPr>
          <p:nvPr/>
        </p:nvPicPr>
        <p:blipFill>
          <a:blip r:embed="rId2" cstate="print"/>
          <a:srcRect/>
          <a:stretch>
            <a:fillRect/>
          </a:stretch>
        </p:blipFill>
        <p:spPr bwMode="auto">
          <a:xfrm>
            <a:off x="5508104" y="3861048"/>
            <a:ext cx="3456384" cy="27811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1+#ppt_w/2"/>
                                          </p:val>
                                        </p:tav>
                                        <p:tav tm="100000">
                                          <p:val>
                                            <p:strVal val="#ppt_x"/>
                                          </p:val>
                                        </p:tav>
                                      </p:tavLst>
                                    </p:anim>
                                    <p:anim calcmode="lin" valueType="num">
                                      <p:cBhvr additive="base">
                                        <p:cTn id="13"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4)">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0528" y="116632"/>
            <a:ext cx="8712968" cy="1754326"/>
          </a:xfrm>
          <a:prstGeom prst="rect">
            <a:avLst/>
          </a:prstGeom>
          <a:noFill/>
        </p:spPr>
        <p:txBody>
          <a:bodyPr wrap="squar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WHAT EFFECTS DOES ACID RAIN HAVE ON SEA LIFE?</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
        <p:nvSpPr>
          <p:cNvPr id="6" name="Rectangle 5"/>
          <p:cNvSpPr/>
          <p:nvPr/>
        </p:nvSpPr>
        <p:spPr>
          <a:xfrm>
            <a:off x="467544" y="2132856"/>
            <a:ext cx="8208912" cy="1200329"/>
          </a:xfrm>
          <a:prstGeom prst="rect">
            <a:avLst/>
          </a:prstGeom>
        </p:spPr>
        <p:txBody>
          <a:bodyPr wrap="square">
            <a:spAutoFit/>
          </a:bodyPr>
          <a:lstStyle/>
          <a:p>
            <a:pPr>
              <a:buFont typeface="Arial" pitchFamily="34" charset="0"/>
              <a:buChar char="•"/>
            </a:pPr>
            <a:r>
              <a:rPr lang="en-NZ" sz="2400" dirty="0">
                <a:latin typeface="Arial Narrow" pitchFamily="34" charset="0"/>
              </a:rPr>
              <a:t>Acid rain is very harmful to the environment. Acid rain damages everything over a period of time because it makes the living things in the environment die. </a:t>
            </a:r>
          </a:p>
        </p:txBody>
      </p:sp>
      <p:sp>
        <p:nvSpPr>
          <p:cNvPr id="3073" name="Rectangle 1"/>
          <p:cNvSpPr>
            <a:spLocks noChangeArrowheads="1"/>
          </p:cNvSpPr>
          <p:nvPr/>
        </p:nvSpPr>
        <p:spPr bwMode="auto">
          <a:xfrm>
            <a:off x="395536" y="3870920"/>
            <a:ext cx="806489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NZ" sz="2400" b="0" i="0" u="none" strike="noStrike" cap="none" normalizeH="0" baseline="0" dirty="0" smtClean="0">
                <a:ln>
                  <a:noFill/>
                </a:ln>
                <a:effectLst/>
                <a:latin typeface="Arial Narrow" pitchFamily="34" charset="0"/>
                <a:ea typeface="Times New Roman" pitchFamily="18" charset="0"/>
                <a:cs typeface="Arial" pitchFamily="34" charset="0"/>
              </a:rPr>
              <a:t>Acid rain affects the life in the water as well as the life on land. It is almost worse in water than on land because the fish that are in the water need the water to breathe. When the water gets polluted, then the fish get sick and end up dying. All of the sea life will die when the water</a:t>
            </a:r>
            <a:r>
              <a:rPr kumimoji="0" lang="en-NZ" sz="2400" b="0" i="0" u="none" strike="noStrike" cap="none" normalizeH="0" dirty="0" smtClean="0">
                <a:ln>
                  <a:noFill/>
                </a:ln>
                <a:effectLst/>
                <a:latin typeface="Arial Narrow" pitchFamily="34" charset="0"/>
                <a:ea typeface="Times New Roman" pitchFamily="18" charset="0"/>
                <a:cs typeface="Arial" pitchFamily="34" charset="0"/>
              </a:rPr>
              <a:t> that they swim in gets to be too acidic.</a:t>
            </a:r>
            <a:endParaRPr kumimoji="0" lang="en-NZ" sz="4000" b="0" i="0" u="none" strike="noStrike" cap="none" normalizeH="0" baseline="0" dirty="0" smtClean="0">
              <a:ln>
                <a:noFill/>
              </a:ln>
              <a:effectLst/>
              <a:latin typeface="Arial Narrow" pitchFamily="34" charset="0"/>
              <a:cs typeface="Arial" pitchFamily="34" charset="0"/>
            </a:endParaRPr>
          </a:p>
        </p:txBody>
      </p:sp>
      <p:pic>
        <p:nvPicPr>
          <p:cNvPr id="3075" name="Picture 3" descr="C:\Program Files\Microsoft Office\Media\CntCD1\ClipArt3\j0237249.wmf"/>
          <p:cNvPicPr>
            <a:picLocks noChangeAspect="1" noChangeArrowheads="1"/>
          </p:cNvPicPr>
          <p:nvPr/>
        </p:nvPicPr>
        <p:blipFill>
          <a:blip r:embed="rId2" cstate="print"/>
          <a:srcRect/>
          <a:stretch>
            <a:fillRect/>
          </a:stretch>
        </p:blipFill>
        <p:spPr bwMode="auto">
          <a:xfrm>
            <a:off x="5220072" y="5758282"/>
            <a:ext cx="2684772" cy="933131"/>
          </a:xfrm>
          <a:prstGeom prst="rect">
            <a:avLst/>
          </a:prstGeom>
          <a:noFill/>
        </p:spPr>
      </p:pic>
      <p:pic>
        <p:nvPicPr>
          <p:cNvPr id="3076" name="Picture 4" descr="C:\Program Files\Microsoft Office\Media\CntCD1\ClipArt3\j0237926.wmf"/>
          <p:cNvPicPr>
            <a:picLocks noChangeAspect="1" noChangeArrowheads="1"/>
          </p:cNvPicPr>
          <p:nvPr/>
        </p:nvPicPr>
        <p:blipFill>
          <a:blip r:embed="rId3" cstate="print"/>
          <a:srcRect/>
          <a:stretch>
            <a:fillRect/>
          </a:stretch>
        </p:blipFill>
        <p:spPr bwMode="auto">
          <a:xfrm rot="1077571" flipH="1">
            <a:off x="6979497" y="1212948"/>
            <a:ext cx="1653334" cy="9309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20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073"/>
                                        </p:tgtEl>
                                        <p:attrNameLst>
                                          <p:attrName>style.visibility</p:attrName>
                                        </p:attrNameLst>
                                      </p:cBhvr>
                                      <p:to>
                                        <p:strVal val="visible"/>
                                      </p:to>
                                    </p:set>
                                    <p:animEffect transition="in" filter="wipe(down)">
                                      <p:cBhvr>
                                        <p:cTn id="16" dur="2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307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60648"/>
            <a:ext cx="8280920" cy="1569660"/>
          </a:xfrm>
          <a:prstGeom prst="rect">
            <a:avLst/>
          </a:prstGeom>
          <a:noFill/>
        </p:spPr>
        <p:txBody>
          <a:bodyPr wrap="square" lIns="91440" tIns="45720" rIns="91440" bIns="45720">
            <a:spAutoFit/>
          </a:bodyPr>
          <a:lstStyle/>
          <a:p>
            <a:pPr algn="ctr"/>
            <a:r>
              <a:rPr lang="en-US"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WHAT EFFECT DOES ACID RAIN HAVE ON THE AIR, US AND OUR HEALTH?</a:t>
            </a:r>
            <a:endParaRPr lang="en-US" sz="4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
        <p:nvSpPr>
          <p:cNvPr id="2049" name="Rectangle 1"/>
          <p:cNvSpPr>
            <a:spLocks noChangeArrowheads="1"/>
          </p:cNvSpPr>
          <p:nvPr/>
        </p:nvSpPr>
        <p:spPr bwMode="auto">
          <a:xfrm>
            <a:off x="755576" y="2348300"/>
            <a:ext cx="763284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NZ" sz="2400" b="0" i="0" u="none" strike="noStrike" cap="none" normalizeH="0" baseline="0" dirty="0" smtClean="0">
                <a:ln>
                  <a:noFill/>
                </a:ln>
                <a:effectLst/>
                <a:latin typeface="Arial Narrow" pitchFamily="34" charset="0"/>
                <a:ea typeface="Times New Roman" pitchFamily="18" charset="0"/>
                <a:cs typeface="Arial" pitchFamily="34" charset="0"/>
              </a:rPr>
              <a:t>Acid rain affects us in many different ways. One major way is our health. Breathing and lung problems in children and adults who have asthma and in children have been linked to acid air pollution. Everything that we eat, drink, and breathe has at one time come in contact with acid deposits. This could threaten our health by making us become sick. The following health problems occur each year in the U.S. and Canada due to acid rain:</a:t>
            </a:r>
            <a:endParaRPr kumimoji="0" lang="en-NZ" sz="4000" b="0" i="0" u="none" strike="noStrike" cap="none" normalizeH="0" baseline="0" dirty="0" smtClean="0">
              <a:ln>
                <a:noFill/>
              </a:ln>
              <a:effectLst/>
              <a:latin typeface="Arial Narrow" pitchFamily="34" charset="0"/>
              <a:cs typeface="Arial" pitchFamily="34" charset="0"/>
            </a:endParaRPr>
          </a:p>
        </p:txBody>
      </p:sp>
      <p:sp>
        <p:nvSpPr>
          <p:cNvPr id="6" name="TextBox 5"/>
          <p:cNvSpPr txBox="1"/>
          <p:nvPr/>
        </p:nvSpPr>
        <p:spPr>
          <a:xfrm>
            <a:off x="395536" y="5301208"/>
            <a:ext cx="4248472" cy="461665"/>
          </a:xfrm>
          <a:prstGeom prst="rect">
            <a:avLst/>
          </a:prstGeom>
          <a:noFill/>
        </p:spPr>
        <p:txBody>
          <a:bodyPr wrap="square" rtlCol="0">
            <a:spAutoFit/>
          </a:bodyPr>
          <a:lstStyle/>
          <a:p>
            <a:r>
              <a:rPr lang="en-NZ" sz="2400" dirty="0" smtClean="0">
                <a:latin typeface="Chiller" pitchFamily="82" charset="0"/>
              </a:rPr>
              <a:t>550 PREMATURE DEATHS</a:t>
            </a:r>
            <a:endParaRPr lang="en-NZ" sz="2400" dirty="0">
              <a:latin typeface="Chiller" pitchFamily="82" charset="0"/>
            </a:endParaRPr>
          </a:p>
        </p:txBody>
      </p:sp>
      <p:sp>
        <p:nvSpPr>
          <p:cNvPr id="7" name="TextBox 6"/>
          <p:cNvSpPr txBox="1"/>
          <p:nvPr/>
        </p:nvSpPr>
        <p:spPr>
          <a:xfrm>
            <a:off x="4283968" y="5589240"/>
            <a:ext cx="3960440" cy="461665"/>
          </a:xfrm>
          <a:prstGeom prst="rect">
            <a:avLst/>
          </a:prstGeom>
          <a:noFill/>
        </p:spPr>
        <p:txBody>
          <a:bodyPr wrap="square" rtlCol="0">
            <a:spAutoFit/>
          </a:bodyPr>
          <a:lstStyle/>
          <a:p>
            <a:r>
              <a:rPr lang="en-NZ" sz="2400" dirty="0" smtClean="0">
                <a:latin typeface="Chiller" pitchFamily="82" charset="0"/>
              </a:rPr>
              <a:t>1,520  EMERGENCY ROOM VISITS</a:t>
            </a:r>
            <a:endParaRPr lang="en-NZ" sz="2400" dirty="0">
              <a:latin typeface="Chiller" pitchFamily="82" charset="0"/>
            </a:endParaRPr>
          </a:p>
        </p:txBody>
      </p:sp>
      <p:sp>
        <p:nvSpPr>
          <p:cNvPr id="8" name="TextBox 7"/>
          <p:cNvSpPr txBox="1"/>
          <p:nvPr/>
        </p:nvSpPr>
        <p:spPr>
          <a:xfrm>
            <a:off x="539552" y="6237312"/>
            <a:ext cx="4536504" cy="461665"/>
          </a:xfrm>
          <a:prstGeom prst="rect">
            <a:avLst/>
          </a:prstGeom>
          <a:noFill/>
        </p:spPr>
        <p:txBody>
          <a:bodyPr wrap="square" rtlCol="0">
            <a:spAutoFit/>
          </a:bodyPr>
          <a:lstStyle/>
          <a:p>
            <a:r>
              <a:rPr lang="en-NZ" sz="2400" dirty="0" smtClean="0">
                <a:latin typeface="Chiller" pitchFamily="82" charset="0"/>
              </a:rPr>
              <a:t>210, 070 ASTHMA SYMPTOM DAYS</a:t>
            </a:r>
            <a:endParaRPr lang="en-NZ" sz="2400" dirty="0">
              <a:latin typeface="Chiller"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049"/>
                                        </p:tgtEl>
                                        <p:attrNameLst>
                                          <p:attrName>style.visibility</p:attrName>
                                        </p:attrNameLst>
                                      </p:cBhvr>
                                      <p:to>
                                        <p:strVal val="visible"/>
                                      </p:to>
                                    </p:set>
                                    <p:animEffect transition="in" filter="wipe(down)">
                                      <p:cBhvr>
                                        <p:cTn id="13" dur="2000"/>
                                        <p:tgtEl>
                                          <p:spTgt spid="2049"/>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iterate type="lt">
                                    <p:tmPct val="5000"/>
                                  </p:iterate>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style.rotation</p:attrName>
                                        </p:attrNameLst>
                                      </p:cBhvr>
                                      <p:tavLst>
                                        <p:tav tm="0">
                                          <p:val>
                                            <p:fltVal val="90"/>
                                          </p:val>
                                        </p:tav>
                                        <p:tav tm="100000">
                                          <p:val>
                                            <p:fltVal val="0"/>
                                          </p:val>
                                        </p:tav>
                                      </p:tavLst>
                                    </p:anim>
                                    <p:animEffect transition="in" filter="fade">
                                      <p:cBhvr>
                                        <p:cTn id="21" dur="1000"/>
                                        <p:tgtEl>
                                          <p:spTgt spid="6"/>
                                        </p:tgtEl>
                                      </p:cBhvr>
                                    </p:animEffect>
                                  </p:childTnLst>
                                </p:cTn>
                              </p:par>
                              <p:par>
                                <p:cTn id="22" presetID="31" presetClass="entr" presetSubtype="0" fill="hold" grpId="0" nodeType="withEffect">
                                  <p:stCondLst>
                                    <p:cond delay="0"/>
                                  </p:stCondLst>
                                  <p:iterate type="lt">
                                    <p:tmPct val="5000"/>
                                  </p:iterate>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anim calcmode="lin" valueType="num">
                                      <p:cBhvr>
                                        <p:cTn id="26" dur="1000" fill="hold"/>
                                        <p:tgtEl>
                                          <p:spTgt spid="8"/>
                                        </p:tgtEl>
                                        <p:attrNameLst>
                                          <p:attrName>style.rotation</p:attrName>
                                        </p:attrNameLst>
                                      </p:cBhvr>
                                      <p:tavLst>
                                        <p:tav tm="0">
                                          <p:val>
                                            <p:fltVal val="90"/>
                                          </p:val>
                                        </p:tav>
                                        <p:tav tm="100000">
                                          <p:val>
                                            <p:fltVal val="0"/>
                                          </p:val>
                                        </p:tav>
                                      </p:tavLst>
                                    </p:anim>
                                    <p:animEffect transition="in" filter="fade">
                                      <p:cBhvr>
                                        <p:cTn id="27" dur="1000"/>
                                        <p:tgtEl>
                                          <p:spTgt spid="8"/>
                                        </p:tgtEl>
                                      </p:cBhvr>
                                    </p:animEffect>
                                  </p:childTnLst>
                                </p:cTn>
                              </p:par>
                              <p:par>
                                <p:cTn id="28" presetID="31" presetClass="entr" presetSubtype="0" fill="hold" grpId="0" nodeType="withEffect">
                                  <p:stCondLst>
                                    <p:cond delay="0"/>
                                  </p:stCondLst>
                                  <p:iterate type="lt">
                                    <p:tmPct val="5000"/>
                                  </p:iterate>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49"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260648"/>
            <a:ext cx="810189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WHAT IS ACID RAIN CAUSED BY?</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
        <p:nvSpPr>
          <p:cNvPr id="6" name="TextBox 5"/>
          <p:cNvSpPr txBox="1"/>
          <p:nvPr/>
        </p:nvSpPr>
        <p:spPr>
          <a:xfrm>
            <a:off x="1187624" y="1556792"/>
            <a:ext cx="6624736" cy="1477328"/>
          </a:xfrm>
          <a:prstGeom prst="rect">
            <a:avLst/>
          </a:prstGeom>
          <a:noFill/>
        </p:spPr>
        <p:txBody>
          <a:bodyPr wrap="square" rtlCol="0">
            <a:spAutoFit/>
          </a:bodyPr>
          <a:lstStyle/>
          <a:p>
            <a:r>
              <a:rPr lang="en-NZ" dirty="0" smtClean="0"/>
              <a:t>Some substances that are being released into our air:</a:t>
            </a:r>
          </a:p>
          <a:p>
            <a:pPr>
              <a:buFont typeface="Arial" pitchFamily="34" charset="0"/>
              <a:buChar char="•"/>
            </a:pPr>
            <a:r>
              <a:rPr lang="en-NZ" dirty="0"/>
              <a:t> </a:t>
            </a:r>
            <a:r>
              <a:rPr lang="en-NZ" u="sng" dirty="0" smtClean="0"/>
              <a:t>Carbon dioxide:</a:t>
            </a:r>
            <a:r>
              <a:rPr lang="en-NZ" dirty="0" smtClean="0"/>
              <a:t>  Carbon </a:t>
            </a:r>
            <a:r>
              <a:rPr lang="en-NZ" dirty="0"/>
              <a:t>dioxide is released by burning coal, oil, and natural gas. If you inhale carbon dioxide, then since it is toxic, it can cause you to have </a:t>
            </a:r>
            <a:r>
              <a:rPr lang="en-NZ" dirty="0" smtClean="0"/>
              <a:t>breathing and other health problems.</a:t>
            </a:r>
            <a:endParaRPr lang="en-NZ" dirty="0"/>
          </a:p>
        </p:txBody>
      </p:sp>
      <p:sp>
        <p:nvSpPr>
          <p:cNvPr id="7" name="Rectangle 6"/>
          <p:cNvSpPr/>
          <p:nvPr/>
        </p:nvSpPr>
        <p:spPr>
          <a:xfrm>
            <a:off x="1187624" y="3068960"/>
            <a:ext cx="6390456" cy="1477328"/>
          </a:xfrm>
          <a:prstGeom prst="rect">
            <a:avLst/>
          </a:prstGeom>
        </p:spPr>
        <p:txBody>
          <a:bodyPr wrap="square">
            <a:spAutoFit/>
          </a:bodyPr>
          <a:lstStyle/>
          <a:p>
            <a:pPr>
              <a:buFont typeface="Arial" pitchFamily="34" charset="0"/>
              <a:buChar char="•"/>
            </a:pPr>
            <a:r>
              <a:rPr lang="en-NZ" u="sng" dirty="0" smtClean="0"/>
              <a:t> Carbon </a:t>
            </a:r>
            <a:r>
              <a:rPr lang="en-NZ" u="sng" dirty="0"/>
              <a:t>monoxide:</a:t>
            </a:r>
            <a:r>
              <a:rPr lang="en-NZ" dirty="0"/>
              <a:t> </a:t>
            </a:r>
            <a:r>
              <a:rPr lang="en-NZ" dirty="0" smtClean="0"/>
              <a:t> Carbon </a:t>
            </a:r>
            <a:r>
              <a:rPr lang="en-NZ" dirty="0"/>
              <a:t>monoxide is released by burning gasoline, oil, and wood. When carbon monoxide enters your body, it goes into the bloodstream. When this happens, it will slow down the delivery of oxygen to the rest of the body, causing </a:t>
            </a:r>
            <a:r>
              <a:rPr lang="en-NZ" dirty="0" smtClean="0"/>
              <a:t>dizziness and headaches</a:t>
            </a:r>
            <a:r>
              <a:rPr lang="en-NZ" dirty="0"/>
              <a:t>.</a:t>
            </a:r>
          </a:p>
        </p:txBody>
      </p:sp>
      <p:sp>
        <p:nvSpPr>
          <p:cNvPr id="8" name="Rectangle 7"/>
          <p:cNvSpPr/>
          <p:nvPr/>
        </p:nvSpPr>
        <p:spPr>
          <a:xfrm>
            <a:off x="1187624" y="4725144"/>
            <a:ext cx="7128792" cy="1477328"/>
          </a:xfrm>
          <a:prstGeom prst="rect">
            <a:avLst/>
          </a:prstGeom>
        </p:spPr>
        <p:txBody>
          <a:bodyPr wrap="square">
            <a:spAutoFit/>
          </a:bodyPr>
          <a:lstStyle/>
          <a:p>
            <a:pPr>
              <a:buFont typeface="Arial" pitchFamily="34" charset="0"/>
              <a:buChar char="•"/>
            </a:pPr>
            <a:r>
              <a:rPr lang="en-NZ" dirty="0" smtClean="0"/>
              <a:t> </a:t>
            </a:r>
            <a:r>
              <a:rPr lang="en-NZ" u="sng" dirty="0" smtClean="0"/>
              <a:t>Lead</a:t>
            </a:r>
            <a:r>
              <a:rPr lang="en-NZ" u="sng" dirty="0"/>
              <a:t>:</a:t>
            </a:r>
            <a:r>
              <a:rPr lang="en-NZ" dirty="0"/>
              <a:t> </a:t>
            </a:r>
            <a:r>
              <a:rPr lang="en-NZ" dirty="0" smtClean="0"/>
              <a:t> Lead </a:t>
            </a:r>
            <a:r>
              <a:rPr lang="en-NZ" dirty="0"/>
              <a:t>is released by house and car paint as well as the manufacturing of lead batteries, fishing lures, certain parts of bullets, some ceramic ware, water pipes, and fixtures. In young children, lead can cause nervous system damage and learning problems.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20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20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598829"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WHAT YOU CAN DO TO PREVENT IT?</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
        <p:nvSpPr>
          <p:cNvPr id="3" name="Rectangle 2"/>
          <p:cNvSpPr/>
          <p:nvPr/>
        </p:nvSpPr>
        <p:spPr>
          <a:xfrm>
            <a:off x="467544" y="1340768"/>
            <a:ext cx="7416824" cy="646331"/>
          </a:xfrm>
          <a:prstGeom prst="rect">
            <a:avLst/>
          </a:prstGeom>
        </p:spPr>
        <p:txBody>
          <a:bodyPr wrap="square">
            <a:spAutoFit/>
          </a:bodyPr>
          <a:lstStyle/>
          <a:p>
            <a:pPr>
              <a:buFont typeface="Arial" pitchFamily="34" charset="0"/>
              <a:buChar char="•"/>
            </a:pPr>
            <a:r>
              <a:rPr lang="en-NZ" dirty="0" smtClean="0"/>
              <a:t> There </a:t>
            </a:r>
            <a:r>
              <a:rPr lang="en-NZ" dirty="0" smtClean="0"/>
              <a:t>are many ways that people can stop pollution. One major way is to reduce the amount of trips that you take in your car. </a:t>
            </a:r>
            <a:endParaRPr lang="en-NZ" dirty="0"/>
          </a:p>
        </p:txBody>
      </p:sp>
      <p:sp>
        <p:nvSpPr>
          <p:cNvPr id="1025" name="Rectangle 1"/>
          <p:cNvSpPr>
            <a:spLocks noChangeArrowheads="1"/>
          </p:cNvSpPr>
          <p:nvPr/>
        </p:nvSpPr>
        <p:spPr bwMode="auto">
          <a:xfrm>
            <a:off x="395536" y="2132856"/>
            <a:ext cx="8064895"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NZ" b="0" i="0" u="none" strike="noStrike" cap="none" normalizeH="0" baseline="0" dirty="0" smtClean="0">
                <a:ln>
                  <a:noFill/>
                </a:ln>
                <a:effectLst/>
                <a:ea typeface="Times New Roman" pitchFamily="18" charset="0"/>
                <a:cs typeface="Arial" pitchFamily="34" charset="0"/>
              </a:rPr>
              <a:t> Every time that you turn on the lights, that causes the pollution that causes acid rain. Even doing little things that you may think don’t cause pollution sometimes really do. Some things that you can do to make acid rain less of a problem </a:t>
            </a:r>
            <a:r>
              <a:rPr lang="en-NZ" dirty="0" smtClean="0">
                <a:ea typeface="Times New Roman" pitchFamily="18" charset="0"/>
                <a:cs typeface="Arial" pitchFamily="34" charset="0"/>
              </a:rPr>
              <a:t>in your home are:</a:t>
            </a:r>
            <a:endParaRPr kumimoji="0" lang="en-NZ" sz="3200" b="0" i="0" u="none" strike="noStrike" cap="none" normalizeH="0" baseline="0" dirty="0" smtClean="0">
              <a:ln>
                <a:noFill/>
              </a:ln>
              <a:effectLst/>
              <a:cs typeface="Arial" pitchFamily="34" charset="0"/>
            </a:endParaRPr>
          </a:p>
        </p:txBody>
      </p:sp>
      <p:pic>
        <p:nvPicPr>
          <p:cNvPr id="1034" name="Picture 27" descr="http://library.thinkquest.org/CR0215471/_themes/spiral/spibul1a.gif"/>
          <p:cNvPicPr>
            <a:picLocks noChangeAspect="1" noChangeArrowheads="1"/>
          </p:cNvPicPr>
          <p:nvPr/>
        </p:nvPicPr>
        <p:blipFill>
          <a:blip r:embed="rId2" cstate="print"/>
          <a:srcRect/>
          <a:stretch>
            <a:fillRect/>
          </a:stretch>
        </p:blipFill>
        <p:spPr bwMode="auto">
          <a:xfrm>
            <a:off x="0" y="0"/>
            <a:ext cx="142875" cy="142875"/>
          </a:xfrm>
          <a:prstGeom prst="rect">
            <a:avLst/>
          </a:prstGeom>
          <a:noFill/>
        </p:spPr>
      </p:pic>
      <p:pic>
        <p:nvPicPr>
          <p:cNvPr id="1033" name="Picture 28" descr="http://library.thinkquest.org/CR0215471/_themes/spiral/spibul1a.gif"/>
          <p:cNvPicPr>
            <a:picLocks noChangeAspect="1" noChangeArrowheads="1"/>
          </p:cNvPicPr>
          <p:nvPr/>
        </p:nvPicPr>
        <p:blipFill>
          <a:blip r:embed="rId2" cstate="print"/>
          <a:srcRect/>
          <a:stretch>
            <a:fillRect/>
          </a:stretch>
        </p:blipFill>
        <p:spPr bwMode="auto">
          <a:xfrm>
            <a:off x="0" y="0"/>
            <a:ext cx="142875" cy="142875"/>
          </a:xfrm>
          <a:prstGeom prst="rect">
            <a:avLst/>
          </a:prstGeom>
          <a:noFill/>
        </p:spPr>
      </p:pic>
      <p:pic>
        <p:nvPicPr>
          <p:cNvPr id="1032" name="Picture 29" descr="http://library.thinkquest.org/CR0215471/_themes/spiral/spibul1a.gif"/>
          <p:cNvPicPr>
            <a:picLocks noChangeAspect="1" noChangeArrowheads="1"/>
          </p:cNvPicPr>
          <p:nvPr/>
        </p:nvPicPr>
        <p:blipFill>
          <a:blip r:embed="rId2" cstate="print"/>
          <a:srcRect/>
          <a:stretch>
            <a:fillRect/>
          </a:stretch>
        </p:blipFill>
        <p:spPr bwMode="auto">
          <a:xfrm>
            <a:off x="0" y="0"/>
            <a:ext cx="142875" cy="142875"/>
          </a:xfrm>
          <a:prstGeom prst="rect">
            <a:avLst/>
          </a:prstGeom>
          <a:noFill/>
        </p:spPr>
      </p:pic>
      <p:sp>
        <p:nvSpPr>
          <p:cNvPr id="16" name="TextBox 15"/>
          <p:cNvSpPr txBox="1"/>
          <p:nvPr/>
        </p:nvSpPr>
        <p:spPr>
          <a:xfrm>
            <a:off x="467544" y="3429000"/>
            <a:ext cx="4608512" cy="3139321"/>
          </a:xfrm>
          <a:prstGeom prst="rect">
            <a:avLst/>
          </a:prstGeom>
          <a:noFill/>
        </p:spPr>
        <p:txBody>
          <a:bodyPr wrap="square" rtlCol="0">
            <a:spAutoFit/>
          </a:bodyPr>
          <a:lstStyle/>
          <a:p>
            <a:pPr>
              <a:buFont typeface="Arial" pitchFamily="34" charset="0"/>
              <a:buChar char="•"/>
            </a:pPr>
            <a:r>
              <a:rPr lang="en-NZ" dirty="0" smtClean="0"/>
              <a:t> Only run the dishwasher with a full load</a:t>
            </a:r>
          </a:p>
          <a:p>
            <a:pPr>
              <a:buFont typeface="Arial" pitchFamily="34" charset="0"/>
              <a:buChar char="•"/>
            </a:pPr>
            <a:r>
              <a:rPr lang="en-NZ" dirty="0" smtClean="0"/>
              <a:t> </a:t>
            </a:r>
            <a:r>
              <a:rPr lang="en-NZ" dirty="0" smtClean="0"/>
              <a:t>Only run the washing machine with a full load</a:t>
            </a:r>
          </a:p>
          <a:p>
            <a:pPr>
              <a:buFont typeface="Arial" pitchFamily="34" charset="0"/>
              <a:buChar char="•"/>
            </a:pPr>
            <a:r>
              <a:rPr lang="en-NZ" dirty="0" smtClean="0"/>
              <a:t> Turn off the lights in empty rooms or when you will be away from home</a:t>
            </a:r>
          </a:p>
          <a:p>
            <a:pPr>
              <a:buFont typeface="Arial" pitchFamily="34" charset="0"/>
              <a:buChar char="•"/>
            </a:pPr>
            <a:r>
              <a:rPr lang="en-NZ" dirty="0" smtClean="0"/>
              <a:t> </a:t>
            </a:r>
            <a:r>
              <a:rPr lang="en-NZ" dirty="0" smtClean="0"/>
              <a:t>Don’t use your air conditioner as much</a:t>
            </a:r>
          </a:p>
          <a:p>
            <a:pPr>
              <a:buFont typeface="Arial" pitchFamily="34" charset="0"/>
              <a:buChar char="•"/>
            </a:pPr>
            <a:r>
              <a:rPr lang="en-NZ" dirty="0" smtClean="0"/>
              <a:t> Try to reduce, reuse, and recycle as often as you can</a:t>
            </a:r>
          </a:p>
          <a:p>
            <a:pPr>
              <a:buFont typeface="Arial" pitchFamily="34" charset="0"/>
              <a:buChar char="•"/>
            </a:pPr>
            <a:r>
              <a:rPr lang="en-NZ" dirty="0" smtClean="0"/>
              <a:t> Try not to burn a fire as often as you usually do</a:t>
            </a:r>
            <a:endParaRPr lang="en-N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025"/>
                                        </p:tgtEl>
                                        <p:attrNameLst>
                                          <p:attrName>style.visibility</p:attrName>
                                        </p:attrNameLst>
                                      </p:cBhvr>
                                      <p:to>
                                        <p:strVal val="visible"/>
                                      </p:to>
                                    </p:set>
                                    <p:animEffect transition="in" filter="wipe(down)">
                                      <p:cBhvr>
                                        <p:cTn id="13" dur="2000"/>
                                        <p:tgtEl>
                                          <p:spTgt spid="102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2000"/>
                                        <p:tgtEl>
                                          <p:spTgt spid="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102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pe1.jpg (84523 bytes)"/>
          <p:cNvPicPr/>
          <p:nvPr/>
        </p:nvPicPr>
        <p:blipFill>
          <a:blip r:embed="rId2" cstate="print"/>
          <a:srcRect/>
          <a:stretch>
            <a:fillRect/>
          </a:stretch>
        </p:blipFill>
        <p:spPr bwMode="auto">
          <a:xfrm>
            <a:off x="899592" y="1484784"/>
            <a:ext cx="6552728" cy="4680520"/>
          </a:xfrm>
          <a:prstGeom prst="rect">
            <a:avLst/>
          </a:prstGeom>
          <a:noFill/>
          <a:ln w="9525">
            <a:noFill/>
            <a:miter lim="800000"/>
            <a:headEnd/>
            <a:tailEnd/>
          </a:ln>
        </p:spPr>
      </p:pic>
      <p:sp>
        <p:nvSpPr>
          <p:cNvPr id="5" name="Rectangle 4"/>
          <p:cNvSpPr/>
          <p:nvPr/>
        </p:nvSpPr>
        <p:spPr>
          <a:xfrm>
            <a:off x="539552" y="188640"/>
            <a:ext cx="7396577" cy="1446550"/>
          </a:xfrm>
          <a:prstGeom prst="rect">
            <a:avLst/>
          </a:prstGeom>
          <a:noFill/>
        </p:spPr>
        <p:txBody>
          <a:bodyPr wrap="none" lIns="91440" tIns="45720" rIns="91440" bIns="45720">
            <a:spAutoFit/>
          </a:bodyPr>
          <a:lstStyle/>
          <a:p>
            <a:pPr algn="ctr"/>
            <a:r>
              <a:rPr lang="en-US" sz="8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ACID RAIN CYCLE</a:t>
            </a:r>
            <a:endParaRPr lang="en-US" sz="8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16632"/>
            <a:ext cx="8412880" cy="1323439"/>
          </a:xfrm>
          <a:prstGeom prst="rect">
            <a:avLst/>
          </a:prstGeom>
          <a:noFill/>
        </p:spPr>
        <p:txBody>
          <a:bodyPr wrap="none" lIns="91440" tIns="45720" rIns="91440" bIns="45720">
            <a:spAutoFit/>
          </a:bodyPr>
          <a:lstStyle/>
          <a:p>
            <a:pPr algn="ctr"/>
            <a:r>
              <a:rPr lang="en-US" sz="8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rPr>
              <a:t>THANKS FOR WATCHING</a:t>
            </a:r>
            <a:endParaRPr lang="en-US" sz="8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hiller" pitchFamily="82" charset="0"/>
            </a:endParaRPr>
          </a:p>
        </p:txBody>
      </p:sp>
      <p:sp>
        <p:nvSpPr>
          <p:cNvPr id="5" name="TextBox 4"/>
          <p:cNvSpPr txBox="1"/>
          <p:nvPr/>
        </p:nvSpPr>
        <p:spPr>
          <a:xfrm>
            <a:off x="1547664" y="1484784"/>
            <a:ext cx="5904656" cy="4154984"/>
          </a:xfrm>
          <a:prstGeom prst="rect">
            <a:avLst/>
          </a:prstGeom>
          <a:noFill/>
        </p:spPr>
        <p:txBody>
          <a:bodyPr wrap="square" rtlCol="0">
            <a:spAutoFit/>
          </a:bodyPr>
          <a:lstStyle/>
          <a:p>
            <a:r>
              <a:rPr lang="en-NZ" sz="4400" dirty="0" smtClean="0">
                <a:effectLst>
                  <a:glow rad="101600">
                    <a:schemeClr val="accent1">
                      <a:satMod val="175000"/>
                      <a:alpha val="40000"/>
                    </a:schemeClr>
                  </a:glow>
                </a:effectLst>
              </a:rPr>
              <a:t>MADE BY:</a:t>
            </a:r>
          </a:p>
          <a:p>
            <a:endParaRPr lang="en-NZ" sz="4400" dirty="0" smtClean="0">
              <a:effectLst>
                <a:glow rad="101600">
                  <a:schemeClr val="accent1">
                    <a:satMod val="175000"/>
                    <a:alpha val="40000"/>
                  </a:schemeClr>
                </a:glow>
              </a:effectLst>
            </a:endParaRPr>
          </a:p>
          <a:p>
            <a:r>
              <a:rPr lang="en-NZ" sz="4400" dirty="0" smtClean="0">
                <a:effectLst>
                  <a:glow rad="101600">
                    <a:schemeClr val="accent1">
                      <a:satMod val="175000"/>
                      <a:alpha val="40000"/>
                    </a:schemeClr>
                  </a:glow>
                </a:effectLst>
              </a:rPr>
              <a:t>EMMA, AND A LITTLE BIT OF HOLLY AND A CRUMB OF AARON!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71</TotalTime>
  <Words>625</Words>
  <Application>Microsoft Office PowerPoint</Application>
  <PresentationFormat>On-screen Show (4:3)</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Slide 1</vt:lpstr>
      <vt:lpstr>Slide 2</vt:lpstr>
      <vt:lpstr>Slide 3</vt:lpstr>
      <vt:lpstr>Slide 4</vt:lpstr>
      <vt:lpstr>Slide 5</vt:lpstr>
      <vt:lpstr>Slide 6</vt:lpstr>
      <vt:lpstr>Slide 7</vt:lpstr>
    </vt:vector>
  </TitlesOfParts>
  <Company>Massey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letticee2994</dc:creator>
  <cp:lastModifiedBy>Administrator</cp:lastModifiedBy>
  <cp:revision>8</cp:revision>
  <dcterms:created xsi:type="dcterms:W3CDTF">2010-08-11T02:16:22Z</dcterms:created>
  <dcterms:modified xsi:type="dcterms:W3CDTF">2010-08-12T00:59:44Z</dcterms:modified>
</cp:coreProperties>
</file>