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0"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2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54E4F8F-C91C-408C-BDE7-3D7B54A0A532}" type="datetimeFigureOut">
              <a:rPr lang="en-NZ" smtClean="0"/>
              <a:pPr/>
              <a:t>12/08/2010</a:t>
            </a:fld>
            <a:endParaRPr lang="en-NZ"/>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NZ"/>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9153570-1E02-4898-95B0-5686A03DCF91}"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4E4F8F-C91C-408C-BDE7-3D7B54A0A532}"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9153570-1E02-4898-95B0-5686A03DCF91}"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4E4F8F-C91C-408C-BDE7-3D7B54A0A532}"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9153570-1E02-4898-95B0-5686A03DCF91}"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54E4F8F-C91C-408C-BDE7-3D7B54A0A532}" type="datetimeFigureOut">
              <a:rPr lang="en-NZ" smtClean="0"/>
              <a:pPr/>
              <a:t>12/08/2010</a:t>
            </a:fld>
            <a:endParaRPr lang="en-NZ"/>
          </a:p>
        </p:txBody>
      </p:sp>
      <p:sp>
        <p:nvSpPr>
          <p:cNvPr id="5" name="Footer Placeholder 4"/>
          <p:cNvSpPr>
            <a:spLocks noGrp="1"/>
          </p:cNvSpPr>
          <p:nvPr>
            <p:ph type="ftr" sz="quarter" idx="11"/>
          </p:nvPr>
        </p:nvSpPr>
        <p:spPr>
          <a:xfrm>
            <a:off x="457200" y="6480969"/>
            <a:ext cx="4260056" cy="300831"/>
          </a:xfrm>
        </p:spPr>
        <p:txBody>
          <a:bodyPr/>
          <a:lstStyle/>
          <a:p>
            <a:endParaRPr lang="en-NZ"/>
          </a:p>
        </p:txBody>
      </p:sp>
      <p:sp>
        <p:nvSpPr>
          <p:cNvPr id="6" name="Slide Number Placeholder 5"/>
          <p:cNvSpPr>
            <a:spLocks noGrp="1"/>
          </p:cNvSpPr>
          <p:nvPr>
            <p:ph type="sldNum" sz="quarter" idx="12"/>
          </p:nvPr>
        </p:nvSpPr>
        <p:spPr/>
        <p:txBody>
          <a:bodyPr/>
          <a:lstStyle/>
          <a:p>
            <a:fld id="{29153570-1E02-4898-95B0-5686A03DCF91}"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54E4F8F-C91C-408C-BDE7-3D7B54A0A532}" type="datetimeFigureOut">
              <a:rPr lang="en-NZ" smtClean="0"/>
              <a:pPr/>
              <a:t>12/08/2010</a:t>
            </a:fld>
            <a:endParaRPr lang="en-NZ"/>
          </a:p>
        </p:txBody>
      </p:sp>
      <p:sp>
        <p:nvSpPr>
          <p:cNvPr id="5" name="Footer Placeholder 4"/>
          <p:cNvSpPr>
            <a:spLocks noGrp="1"/>
          </p:cNvSpPr>
          <p:nvPr>
            <p:ph type="ftr" sz="quarter" idx="11"/>
          </p:nvPr>
        </p:nvSpPr>
        <p:spPr>
          <a:xfrm>
            <a:off x="2619376" y="6480969"/>
            <a:ext cx="4260056" cy="300831"/>
          </a:xfrm>
        </p:spPr>
        <p:txBody>
          <a:bodyPr/>
          <a:lstStyle/>
          <a:p>
            <a:endParaRPr lang="en-NZ"/>
          </a:p>
        </p:txBody>
      </p:sp>
      <p:sp>
        <p:nvSpPr>
          <p:cNvPr id="6" name="Slide Number Placeholder 5"/>
          <p:cNvSpPr>
            <a:spLocks noGrp="1"/>
          </p:cNvSpPr>
          <p:nvPr>
            <p:ph type="sldNum" sz="quarter" idx="12"/>
          </p:nvPr>
        </p:nvSpPr>
        <p:spPr>
          <a:xfrm>
            <a:off x="8451056" y="809624"/>
            <a:ext cx="502920" cy="300831"/>
          </a:xfrm>
        </p:spPr>
        <p:txBody>
          <a:bodyPr/>
          <a:lstStyle/>
          <a:p>
            <a:fld id="{29153570-1E02-4898-95B0-5686A03DCF91}" type="slidenum">
              <a:rPr lang="en-NZ" smtClean="0"/>
              <a:pPr/>
              <a:t>‹#›</a:t>
            </a:fld>
            <a:endParaRPr lang="en-NZ"/>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54E4F8F-C91C-408C-BDE7-3D7B54A0A532}" type="datetimeFigureOut">
              <a:rPr lang="en-NZ" smtClean="0"/>
              <a:pPr/>
              <a:t>12/08/2010</a:t>
            </a:fld>
            <a:endParaRPr lang="en-NZ"/>
          </a:p>
        </p:txBody>
      </p:sp>
      <p:sp>
        <p:nvSpPr>
          <p:cNvPr id="6" name="Footer Placeholder 5"/>
          <p:cNvSpPr>
            <a:spLocks noGrp="1"/>
          </p:cNvSpPr>
          <p:nvPr>
            <p:ph type="ftr" sz="quarter" idx="11"/>
          </p:nvPr>
        </p:nvSpPr>
        <p:spPr>
          <a:xfrm>
            <a:off x="457200" y="6480969"/>
            <a:ext cx="4260056" cy="301752"/>
          </a:xfrm>
        </p:spPr>
        <p:txBody>
          <a:bodyPr/>
          <a:lstStyle/>
          <a:p>
            <a:endParaRPr lang="en-NZ"/>
          </a:p>
        </p:txBody>
      </p:sp>
      <p:sp>
        <p:nvSpPr>
          <p:cNvPr id="7" name="Slide Number Placeholder 6"/>
          <p:cNvSpPr>
            <a:spLocks noGrp="1"/>
          </p:cNvSpPr>
          <p:nvPr>
            <p:ph type="sldNum" sz="quarter" idx="12"/>
          </p:nvPr>
        </p:nvSpPr>
        <p:spPr>
          <a:xfrm>
            <a:off x="7589520" y="6480969"/>
            <a:ext cx="502920" cy="301752"/>
          </a:xfrm>
        </p:spPr>
        <p:txBody>
          <a:bodyPr/>
          <a:lstStyle/>
          <a:p>
            <a:fld id="{29153570-1E02-4898-95B0-5686A03DCF91}"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54E4F8F-C91C-408C-BDE7-3D7B54A0A532}" type="datetimeFigureOut">
              <a:rPr lang="en-NZ" smtClean="0"/>
              <a:pPr/>
              <a:t>12/08/2010</a:t>
            </a:fld>
            <a:endParaRPr lang="en-NZ"/>
          </a:p>
        </p:txBody>
      </p:sp>
      <p:sp>
        <p:nvSpPr>
          <p:cNvPr id="8" name="Footer Placeholder 7"/>
          <p:cNvSpPr>
            <a:spLocks noGrp="1"/>
          </p:cNvSpPr>
          <p:nvPr>
            <p:ph type="ftr" sz="quarter" idx="11"/>
          </p:nvPr>
        </p:nvSpPr>
        <p:spPr>
          <a:xfrm>
            <a:off x="457200" y="6480969"/>
            <a:ext cx="4261104" cy="301752"/>
          </a:xfrm>
        </p:spPr>
        <p:txBody>
          <a:bodyPr/>
          <a:lstStyle/>
          <a:p>
            <a:endParaRPr lang="en-NZ"/>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9153570-1E02-4898-95B0-5686A03DCF91}"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4E4F8F-C91C-408C-BDE7-3D7B54A0A532}" type="datetimeFigureOut">
              <a:rPr lang="en-NZ" smtClean="0"/>
              <a:pPr/>
              <a:t>12/08/2010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9153570-1E02-4898-95B0-5686A03DCF91}"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54E4F8F-C91C-408C-BDE7-3D7B54A0A532}" type="datetimeFigureOut">
              <a:rPr lang="en-NZ" smtClean="0"/>
              <a:pPr/>
              <a:t>12/08/2010</a:t>
            </a:fld>
            <a:endParaRPr lang="en-NZ"/>
          </a:p>
        </p:txBody>
      </p:sp>
      <p:sp>
        <p:nvSpPr>
          <p:cNvPr id="3" name="Footer Placeholder 2"/>
          <p:cNvSpPr>
            <a:spLocks noGrp="1"/>
          </p:cNvSpPr>
          <p:nvPr>
            <p:ph type="ftr" sz="quarter" idx="11"/>
          </p:nvPr>
        </p:nvSpPr>
        <p:spPr>
          <a:xfrm>
            <a:off x="457200" y="6481890"/>
            <a:ext cx="4260056" cy="300831"/>
          </a:xfrm>
        </p:spPr>
        <p:txBody>
          <a:bodyPr/>
          <a:lstStyle/>
          <a:p>
            <a:endParaRPr lang="en-NZ"/>
          </a:p>
        </p:txBody>
      </p:sp>
      <p:sp>
        <p:nvSpPr>
          <p:cNvPr id="4" name="Slide Number Placeholder 3"/>
          <p:cNvSpPr>
            <a:spLocks noGrp="1"/>
          </p:cNvSpPr>
          <p:nvPr>
            <p:ph type="sldNum" sz="quarter" idx="12"/>
          </p:nvPr>
        </p:nvSpPr>
        <p:spPr>
          <a:xfrm>
            <a:off x="7589520" y="6480969"/>
            <a:ext cx="502920" cy="301752"/>
          </a:xfrm>
        </p:spPr>
        <p:txBody>
          <a:bodyPr/>
          <a:lstStyle/>
          <a:p>
            <a:fld id="{29153570-1E02-4898-95B0-5686A03DCF91}"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54E4F8F-C91C-408C-BDE7-3D7B54A0A532}" type="datetimeFigureOut">
              <a:rPr lang="en-NZ" smtClean="0"/>
              <a:pPr/>
              <a:t>12/08/2010</a:t>
            </a:fld>
            <a:endParaRPr lang="en-NZ"/>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9153570-1E02-4898-95B0-5686A03DCF91}"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54E4F8F-C91C-408C-BDE7-3D7B54A0A532}" type="datetimeFigureOut">
              <a:rPr lang="en-NZ" smtClean="0"/>
              <a:pPr/>
              <a:t>12/08/2010</a:t>
            </a:fld>
            <a:endParaRPr lang="en-NZ"/>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9153570-1E02-4898-95B0-5686A03DCF91}"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54E4F8F-C91C-408C-BDE7-3D7B54A0A532}" type="datetimeFigureOut">
              <a:rPr lang="en-NZ" smtClean="0"/>
              <a:pPr/>
              <a:t>12/08/2010</a:t>
            </a:fld>
            <a:endParaRPr lang="en-NZ"/>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NZ"/>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9153570-1E02-4898-95B0-5686A03DCF91}"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6000" b="1" dirty="0" smtClean="0"/>
              <a:t>ACID RAIN</a:t>
            </a:r>
            <a:endParaRPr lang="en-NZ" sz="6000" b="1" dirty="0"/>
          </a:p>
        </p:txBody>
      </p:sp>
      <p:sp>
        <p:nvSpPr>
          <p:cNvPr id="3" name="Subtitle 2"/>
          <p:cNvSpPr>
            <a:spLocks noGrp="1"/>
          </p:cNvSpPr>
          <p:nvPr>
            <p:ph type="subTitle" idx="1"/>
          </p:nvPr>
        </p:nvSpPr>
        <p:spPr/>
        <p:txBody>
          <a:bodyPr/>
          <a:lstStyle/>
          <a:p>
            <a:endParaRPr lang="en-NZ" dirty="0" smtClean="0"/>
          </a:p>
          <a:p>
            <a:r>
              <a:rPr lang="en-NZ" dirty="0" smtClean="0"/>
              <a:t>Jae-</a:t>
            </a:r>
            <a:r>
              <a:rPr lang="en-NZ" dirty="0" err="1" smtClean="0"/>
              <a:t>Suk</a:t>
            </a:r>
            <a:r>
              <a:rPr lang="en-NZ" dirty="0" smtClean="0"/>
              <a:t>, Jack, Freya, Holly.</a:t>
            </a:r>
          </a:p>
          <a:p>
            <a:endParaRPr lang="en-NZ"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400" dirty="0" smtClean="0"/>
              <a:t>What is acid rain?</a:t>
            </a:r>
            <a:endParaRPr lang="en-NZ" sz="4400" dirty="0"/>
          </a:p>
        </p:txBody>
      </p:sp>
      <p:sp>
        <p:nvSpPr>
          <p:cNvPr id="3" name="Text Placeholder 2"/>
          <p:cNvSpPr>
            <a:spLocks noGrp="1"/>
          </p:cNvSpPr>
          <p:nvPr>
            <p:ph type="body" idx="2"/>
          </p:nvPr>
        </p:nvSpPr>
        <p:spPr/>
        <p:txBody>
          <a:bodyPr>
            <a:normAutofit/>
          </a:bodyPr>
          <a:lstStyle/>
          <a:p>
            <a:r>
              <a:rPr lang="en-NZ" sz="2000" dirty="0" smtClean="0"/>
              <a:t>Acid rain is very harmful to life. It’s from the atmosphere containing of nitric and sulphuric acids and it’s a mixture of wet and dry deposition.</a:t>
            </a:r>
            <a:endParaRPr lang="en-NZ" sz="2000" dirty="0"/>
          </a:p>
        </p:txBody>
      </p:sp>
      <p:pic>
        <p:nvPicPr>
          <p:cNvPr id="6" name="Content Placeholder 5" descr="350px-Origins_of_acid_rain_svg.png"/>
          <p:cNvPicPr>
            <a:picLocks noGrp="1" noChangeAspect="1"/>
          </p:cNvPicPr>
          <p:nvPr>
            <p:ph sz="half" idx="1"/>
          </p:nvPr>
        </p:nvPicPr>
        <p:blipFill>
          <a:blip r:embed="rId2" cstate="print"/>
          <a:stretch>
            <a:fillRect/>
          </a:stretch>
        </p:blipFill>
        <p:spPr>
          <a:xfrm>
            <a:off x="3707904" y="1340768"/>
            <a:ext cx="5021483" cy="33859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4427984" y="5517232"/>
            <a:ext cx="3690434" cy="338554"/>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1600" b="1" cap="none" spc="0" dirty="0" smtClean="0">
                <a:ln w="50800"/>
                <a:solidFill>
                  <a:schemeClr val="bg1">
                    <a:shade val="50000"/>
                  </a:schemeClr>
                </a:solidFill>
                <a:effectLst/>
              </a:rPr>
              <a:t>Process involved in acid deposition</a:t>
            </a:r>
            <a:endParaRPr lang="en-US" sz="1600" b="1" cap="none" spc="0" dirty="0">
              <a:ln w="50800"/>
              <a:solidFill>
                <a:schemeClr val="bg1">
                  <a:shade val="50000"/>
                </a:schemeClr>
              </a:solidFill>
              <a:effectLst/>
            </a:endParaRP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2800" dirty="0" smtClean="0"/>
              <a:t>What effect does acid rain have?</a:t>
            </a:r>
            <a:endParaRPr lang="en-NZ" sz="2800" dirty="0"/>
          </a:p>
        </p:txBody>
      </p:sp>
      <p:sp>
        <p:nvSpPr>
          <p:cNvPr id="3" name="Text Placeholder 2"/>
          <p:cNvSpPr>
            <a:spLocks noGrp="1"/>
          </p:cNvSpPr>
          <p:nvPr>
            <p:ph type="body" idx="2"/>
          </p:nvPr>
        </p:nvSpPr>
        <p:spPr/>
        <p:txBody>
          <a:bodyPr/>
          <a:lstStyle/>
          <a:p>
            <a:r>
              <a:rPr lang="en-NZ" dirty="0" smtClean="0"/>
              <a:t>Acid rain affects us in many different ways. One major way is our health. Children and adults who have asthma or breathing problems have  been linked to acid air pollution. Everything we eat, drink and breathe has at one time come in contact with acid deposits. The following health problems occur each year in the U.S. and Canada due to acid rain.</a:t>
            </a:r>
          </a:p>
          <a:p>
            <a:endParaRPr lang="en-NZ" dirty="0" smtClean="0"/>
          </a:p>
          <a:p>
            <a:r>
              <a:rPr lang="en-NZ" dirty="0" smtClean="0"/>
              <a:t>-55 premature deaths</a:t>
            </a:r>
          </a:p>
          <a:p>
            <a:endParaRPr lang="en-NZ" dirty="0" smtClean="0"/>
          </a:p>
          <a:p>
            <a:r>
              <a:rPr lang="en-NZ" dirty="0" smtClean="0"/>
              <a:t>-1,520 emergency room visits</a:t>
            </a:r>
          </a:p>
          <a:p>
            <a:endParaRPr lang="en-NZ" dirty="0" smtClean="0"/>
          </a:p>
          <a:p>
            <a:r>
              <a:rPr lang="en-NZ" dirty="0" smtClean="0"/>
              <a:t>-210,070 asthma symptom days</a:t>
            </a:r>
          </a:p>
          <a:p>
            <a:endParaRPr lang="en-NZ" dirty="0"/>
          </a:p>
        </p:txBody>
      </p:sp>
      <p:pic>
        <p:nvPicPr>
          <p:cNvPr id="5" name="Content Placeholder 4" descr="df.jpg"/>
          <p:cNvPicPr>
            <a:picLocks noGrp="1" noChangeAspect="1"/>
          </p:cNvPicPr>
          <p:nvPr>
            <p:ph sz="half" idx="1"/>
          </p:nvPr>
        </p:nvPicPr>
        <p:blipFill>
          <a:blip r:embed="rId2" cstate="print"/>
          <a:stretch>
            <a:fillRect/>
          </a:stretch>
        </p:blipFill>
        <p:spPr>
          <a:xfrm>
            <a:off x="4067944" y="1556792"/>
            <a:ext cx="4524099" cy="300967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Rectangle 6"/>
          <p:cNvSpPr/>
          <p:nvPr/>
        </p:nvSpPr>
        <p:spPr>
          <a:xfrm>
            <a:off x="3995936" y="4797152"/>
            <a:ext cx="4777651" cy="707886"/>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2000" b="1" cap="none" spc="0" dirty="0" smtClean="0">
                <a:ln w="50800"/>
                <a:solidFill>
                  <a:schemeClr val="bg1">
                    <a:shade val="50000"/>
                  </a:schemeClr>
                </a:solidFill>
                <a:effectLst/>
              </a:rPr>
              <a:t>This is what acid rain has done to a gargoyle </a:t>
            </a:r>
            <a:endParaRPr lang="en-US" sz="2000" b="1" cap="none" spc="0" dirty="0">
              <a:ln w="50800"/>
              <a:solidFill>
                <a:schemeClr val="bg1">
                  <a:shade val="50000"/>
                </a:schemeClr>
              </a:solidFill>
              <a:effectLst/>
            </a:endParaRP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happens to acid rain when it goes into the atmosphere?</a:t>
            </a:r>
            <a:endParaRPr lang="en-NZ" dirty="0"/>
          </a:p>
        </p:txBody>
      </p:sp>
      <p:sp>
        <p:nvSpPr>
          <p:cNvPr id="3" name="Text Placeholder 2"/>
          <p:cNvSpPr>
            <a:spLocks noGrp="1"/>
          </p:cNvSpPr>
          <p:nvPr>
            <p:ph type="body" idx="2"/>
          </p:nvPr>
        </p:nvSpPr>
        <p:spPr/>
        <p:txBody>
          <a:bodyPr/>
          <a:lstStyle/>
          <a:p>
            <a:r>
              <a:rPr lang="en-NZ" dirty="0" smtClean="0"/>
              <a:t>Two chemical gases are released into the atmosphere, these are sulphur dioxide and nitrogen oxides. Those two chemicals are reacted with water, oxygen and some substances to form mild solutions of sulphuric and nitric acids. In the winter the acidic solutions spread across and move in a really fast pace. This is because the winds spread these acidic solutions, by blowing them into the atmosphere. Then it starts raining.</a:t>
            </a:r>
            <a:endParaRPr lang="en-NZ" dirty="0"/>
          </a:p>
        </p:txBody>
      </p:sp>
      <p:pic>
        <p:nvPicPr>
          <p:cNvPr id="5" name="Content Placeholder 4" descr="ARAIN1.jpg"/>
          <p:cNvPicPr>
            <a:picLocks noGrp="1" noChangeAspect="1"/>
          </p:cNvPicPr>
          <p:nvPr>
            <p:ph sz="half" idx="1"/>
          </p:nvPr>
        </p:nvPicPr>
        <p:blipFill>
          <a:blip r:embed="rId2" cstate="print"/>
          <a:stretch>
            <a:fillRect/>
          </a:stretch>
        </p:blipFill>
        <p:spPr>
          <a:xfrm>
            <a:off x="3651250" y="1423152"/>
            <a:ext cx="5276850" cy="3783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Does acid rain have affect on us?</a:t>
            </a:r>
            <a:endParaRPr lang="en-NZ" dirty="0"/>
          </a:p>
        </p:txBody>
      </p:sp>
      <p:sp>
        <p:nvSpPr>
          <p:cNvPr id="3" name="Text Placeholder 2"/>
          <p:cNvSpPr>
            <a:spLocks noGrp="1"/>
          </p:cNvSpPr>
          <p:nvPr>
            <p:ph type="body" idx="2"/>
          </p:nvPr>
        </p:nvSpPr>
        <p:spPr/>
        <p:txBody>
          <a:bodyPr/>
          <a:lstStyle/>
          <a:p>
            <a:r>
              <a:rPr lang="en-NZ" dirty="0" smtClean="0"/>
              <a:t>Burning gasoline, oil and wood releases carbon monoxide. Once it enters your bloodstream you will feel dizzy, get headaches and fatigue. This is because the carbon monoxide slows down the delivery of oxygen to your body.</a:t>
            </a:r>
            <a:endParaRPr lang="en-NZ" dirty="0"/>
          </a:p>
        </p:txBody>
      </p:sp>
      <p:pic>
        <p:nvPicPr>
          <p:cNvPr id="5" name="Content Placeholder 4" descr="IMAGES ACID RAIN.jpg"/>
          <p:cNvPicPr>
            <a:picLocks noGrp="1" noChangeAspect="1"/>
          </p:cNvPicPr>
          <p:nvPr>
            <p:ph sz="half" idx="1"/>
          </p:nvPr>
        </p:nvPicPr>
        <p:blipFill>
          <a:blip r:embed="rId2" cstate="print"/>
          <a:stretch>
            <a:fillRect/>
          </a:stretch>
        </p:blipFill>
        <p:spPr>
          <a:xfrm>
            <a:off x="4572000" y="1124744"/>
            <a:ext cx="3573420" cy="39838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4644008" y="5373216"/>
            <a:ext cx="3456395" cy="338554"/>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1600" b="1" dirty="0" smtClean="0">
                <a:ln w="50800"/>
                <a:solidFill>
                  <a:schemeClr val="bg1">
                    <a:shade val="50000"/>
                  </a:schemeClr>
                </a:solidFill>
              </a:rPr>
              <a:t>This is a fish effected by acid rain</a:t>
            </a:r>
            <a:endParaRPr lang="en-US" sz="1600" b="1" cap="none" spc="0" dirty="0">
              <a:ln w="50800"/>
              <a:solidFill>
                <a:schemeClr val="bg1">
                  <a:shade val="50000"/>
                </a:schemeClr>
              </a:solidFill>
              <a:effectLst/>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does it come from?</a:t>
            </a:r>
            <a:endParaRPr lang="en-NZ" dirty="0"/>
          </a:p>
        </p:txBody>
      </p:sp>
      <p:sp>
        <p:nvSpPr>
          <p:cNvPr id="3" name="Text Placeholder 2"/>
          <p:cNvSpPr>
            <a:spLocks noGrp="1"/>
          </p:cNvSpPr>
          <p:nvPr>
            <p:ph type="body" idx="2"/>
          </p:nvPr>
        </p:nvSpPr>
        <p:spPr/>
        <p:txBody>
          <a:bodyPr/>
          <a:lstStyle/>
          <a:p>
            <a:r>
              <a:rPr lang="en-NZ" dirty="0" smtClean="0"/>
              <a:t>Acid rain begins with emissions into the atmosphere sulphur dioxide and nitrogen oxide. Which are released by cars, industrial processing such as smelting substances down, refining and electric power plants that burn fossil fuels such as coal and oil. The gases mix with water vapour from the clouds which creates sulphuric and nitric acids. This makes rain highly acidic.</a:t>
            </a:r>
            <a:endParaRPr lang="en-NZ" dirty="0"/>
          </a:p>
        </p:txBody>
      </p:sp>
      <p:pic>
        <p:nvPicPr>
          <p:cNvPr id="7" name="Content Placeholder 6" descr="acid-rain-2a.jpg"/>
          <p:cNvPicPr>
            <a:picLocks noGrp="1" noChangeAspect="1"/>
          </p:cNvPicPr>
          <p:nvPr>
            <p:ph sz="half" idx="1"/>
          </p:nvPr>
        </p:nvPicPr>
        <p:blipFill>
          <a:blip r:embed="rId2" cstate="print"/>
          <a:stretch>
            <a:fillRect/>
          </a:stretch>
        </p:blipFill>
        <p:spPr>
          <a:xfrm>
            <a:off x="4427984" y="980728"/>
            <a:ext cx="3810000"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4427984" y="5373216"/>
            <a:ext cx="3825086" cy="307777"/>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1400" b="1" dirty="0" smtClean="0">
                <a:ln w="50800"/>
                <a:solidFill>
                  <a:schemeClr val="bg1">
                    <a:shade val="50000"/>
                  </a:schemeClr>
                </a:solidFill>
              </a:rPr>
              <a:t>The pH scale showing where acid rain sits.</a:t>
            </a:r>
            <a:endParaRPr lang="en-US" sz="1400" b="1" cap="none" spc="0" dirty="0">
              <a:ln w="50800"/>
              <a:solidFill>
                <a:schemeClr val="bg1">
                  <a:shade val="50000"/>
                </a:schemeClr>
              </a:solidFill>
              <a:effectLst/>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will happen in the future?</a:t>
            </a:r>
            <a:endParaRPr lang="en-NZ" dirty="0"/>
          </a:p>
        </p:txBody>
      </p:sp>
      <p:sp>
        <p:nvSpPr>
          <p:cNvPr id="3" name="Text Placeholder 2"/>
          <p:cNvSpPr>
            <a:spLocks noGrp="1"/>
          </p:cNvSpPr>
          <p:nvPr>
            <p:ph type="body" idx="2"/>
          </p:nvPr>
        </p:nvSpPr>
        <p:spPr/>
        <p:txBody>
          <a:bodyPr/>
          <a:lstStyle/>
          <a:p>
            <a:r>
              <a:rPr lang="en-NZ" dirty="0" smtClean="0"/>
              <a:t>Places in south east Asia, western south Africa, </a:t>
            </a:r>
            <a:r>
              <a:rPr lang="en-NZ" dirty="0" smtClean="0"/>
              <a:t>Southern </a:t>
            </a:r>
            <a:r>
              <a:rPr lang="en-NZ" dirty="0" smtClean="0"/>
              <a:t>India and   </a:t>
            </a:r>
          </a:p>
          <a:p>
            <a:r>
              <a:rPr lang="en-NZ" dirty="0" smtClean="0"/>
              <a:t> </a:t>
            </a:r>
            <a:r>
              <a:rPr lang="en-NZ" dirty="0" smtClean="0"/>
              <a:t>S</a:t>
            </a:r>
            <a:r>
              <a:rPr lang="en-NZ" dirty="0" smtClean="0"/>
              <a:t>ri Lanka and </a:t>
            </a:r>
            <a:r>
              <a:rPr lang="en-NZ" dirty="0" smtClean="0"/>
              <a:t>even West Africa could all be prone to acidic rainfall in the future.</a:t>
            </a:r>
            <a:endParaRPr lang="en-NZ" dirty="0"/>
          </a:p>
        </p:txBody>
      </p:sp>
      <p:pic>
        <p:nvPicPr>
          <p:cNvPr id="5" name="Content Placeholder 4" descr="Acid_rain_woods1.jpg"/>
          <p:cNvPicPr>
            <a:picLocks noGrp="1" noChangeAspect="1"/>
          </p:cNvPicPr>
          <p:nvPr>
            <p:ph sz="half" idx="1"/>
          </p:nvPr>
        </p:nvPicPr>
        <p:blipFill>
          <a:blip r:embed="rId2" cstate="print"/>
          <a:stretch>
            <a:fillRect/>
          </a:stretch>
        </p:blipFill>
        <p:spPr>
          <a:xfrm>
            <a:off x="3786182" y="1500174"/>
            <a:ext cx="5141918" cy="3856439"/>
          </a:xfrm>
        </p:spPr>
      </p:pic>
      <p:sp>
        <p:nvSpPr>
          <p:cNvPr id="6" name="Rectangle 5"/>
          <p:cNvSpPr/>
          <p:nvPr/>
        </p:nvSpPr>
        <p:spPr>
          <a:xfrm>
            <a:off x="4896437" y="5572140"/>
            <a:ext cx="2573140" cy="307777"/>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1400" b="1" dirty="0" smtClean="0">
                <a:ln w="50800"/>
                <a:solidFill>
                  <a:schemeClr val="bg1">
                    <a:shade val="50000"/>
                  </a:schemeClr>
                </a:solidFill>
              </a:rPr>
              <a:t>This is what happed to trees</a:t>
            </a:r>
            <a:endParaRPr lang="en-US" sz="1400" b="1" cap="none" spc="0" dirty="0">
              <a:ln w="50800"/>
              <a:solidFill>
                <a:schemeClr val="bg1">
                  <a:shade val="50000"/>
                </a:schemeClr>
              </a:solidFill>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683568" y="4077072"/>
            <a:ext cx="8062912" cy="1752600"/>
          </a:xfrm>
        </p:spPr>
        <p:txBody>
          <a:bodyPr>
            <a:normAutofit/>
          </a:bodyPr>
          <a:lstStyle/>
          <a:p>
            <a:pPr algn="ctr"/>
            <a:r>
              <a:rPr lang="en-NZ" sz="1800" b="1" dirty="0" smtClean="0"/>
              <a:t>The End!!!!</a:t>
            </a:r>
          </a:p>
          <a:p>
            <a:pPr algn="ctr"/>
            <a:endParaRPr lang="en-NZ" sz="1800" b="1" dirty="0" smtClean="0"/>
          </a:p>
          <a:p>
            <a:pPr algn="ctr"/>
            <a:r>
              <a:rPr lang="en-NZ" sz="1800" b="1" dirty="0" smtClean="0"/>
              <a:t>Presented by FREYA! JAE-SUK! HOLLY! JACK! (: </a:t>
            </a:r>
            <a:endParaRPr lang="en-NZ" sz="1800" b="1" dirty="0"/>
          </a:p>
        </p:txBody>
      </p:sp>
      <p:sp>
        <p:nvSpPr>
          <p:cNvPr id="7" name="Rectangle 6"/>
          <p:cNvSpPr/>
          <p:nvPr/>
        </p:nvSpPr>
        <p:spPr>
          <a:xfrm>
            <a:off x="755576" y="1628800"/>
            <a:ext cx="7488831" cy="1446550"/>
          </a:xfrm>
          <a:prstGeom prst="rect">
            <a:avLst/>
          </a:prstGeom>
          <a:noFill/>
        </p:spPr>
        <p:txBody>
          <a:bodyPr wrap="square" lIns="91440" tIns="45720" rIns="91440" bIns="45720">
            <a:spAutoFit/>
          </a:bodyPr>
          <a:lstStyle/>
          <a:p>
            <a:pPr algn="ctr"/>
            <a:r>
              <a:rPr lang="en-US" sz="8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ACID RAIN</a:t>
            </a:r>
            <a:endParaRPr lang="en-US" sz="8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93</TotalTime>
  <Words>434</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ACID RAIN</vt:lpstr>
      <vt:lpstr>What is acid rain?</vt:lpstr>
      <vt:lpstr>What effect does acid rain have?</vt:lpstr>
      <vt:lpstr>What happens to acid rain when it goes into the atmosphere?</vt:lpstr>
      <vt:lpstr>Does acid rain have affect on us?</vt:lpstr>
      <vt:lpstr>What does it come from?</vt:lpstr>
      <vt:lpstr>What will happen in the future?</vt:lpstr>
      <vt:lpstr>Slide 8</vt:lpstr>
    </vt:vector>
  </TitlesOfParts>
  <Company>Massey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Administrator</dc:creator>
  <cp:lastModifiedBy>Administrator</cp:lastModifiedBy>
  <cp:revision>14</cp:revision>
  <dcterms:created xsi:type="dcterms:W3CDTF">2010-08-09T21:18:16Z</dcterms:created>
  <dcterms:modified xsi:type="dcterms:W3CDTF">2010-08-12T00:57:00Z</dcterms:modified>
</cp:coreProperties>
</file>