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4" r:id="rId5"/>
    <p:sldId id="258" r:id="rId6"/>
    <p:sldId id="259" r:id="rId7"/>
    <p:sldId id="260" r:id="rId8"/>
    <p:sldId id="261" r:id="rId9"/>
    <p:sldId id="262" r:id="rId10"/>
    <p:sldId id="263"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5B6CF751-9DA4-4DFF-BA1C-5828B21E1BD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8" name="Slide Number Placeholder 7"/>
          <p:cNvSpPr>
            <a:spLocks noGrp="1"/>
          </p:cNvSpPr>
          <p:nvPr>
            <p:ph type="sldNum" sz="quarter" idx="11"/>
          </p:nvPr>
        </p:nvSpPr>
        <p:spPr/>
        <p:txBody>
          <a:bodyPr/>
          <a:lstStyle/>
          <a:p>
            <a:fld id="{5B6CF751-9DA4-4DFF-BA1C-5828B21E1BD7}" type="slidenum">
              <a:rPr lang="en-NZ" smtClean="0"/>
              <a:pPr/>
              <a:t>‹#›</a:t>
            </a:fld>
            <a:endParaRPr lang="en-NZ"/>
          </a:p>
        </p:txBody>
      </p:sp>
      <p:sp>
        <p:nvSpPr>
          <p:cNvPr id="9" name="Footer Placeholder 8"/>
          <p:cNvSpPr>
            <a:spLocks noGrp="1"/>
          </p:cNvSpPr>
          <p:nvPr>
            <p:ph type="ftr" sz="quarter" idx="12"/>
          </p:nvPr>
        </p:nvSpPr>
        <p:spPr/>
        <p:txBody>
          <a:bodyPr/>
          <a:lstStyle/>
          <a:p>
            <a:endParaRPr lang="en-NZ"/>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156448" y="6422064"/>
            <a:ext cx="762000" cy="365125"/>
          </a:xfrm>
        </p:spPr>
        <p:txBody>
          <a:bodyPr/>
          <a:lstStyle/>
          <a:p>
            <a:fld id="{5B6CF751-9DA4-4DFF-BA1C-5828B21E1BD7}"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D3B1D2-D77D-4A81-875B-1E834A50372E}" type="datetimeFigureOut">
              <a:rPr lang="en-NZ" smtClean="0"/>
              <a:pPr/>
              <a:t>12/08/2010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6CF751-9DA4-4DFF-BA1C-5828B21E1BD7}"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D3B1D2-D77D-4A81-875B-1E834A50372E}" type="datetimeFigureOut">
              <a:rPr lang="en-NZ" smtClean="0"/>
              <a:pPr/>
              <a:t>12/08/2010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CF751-9DA4-4DFF-BA1C-5828B21E1BD7}"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9D3B1D2-D77D-4A81-875B-1E834A50372E}" type="datetimeFigureOut">
              <a:rPr lang="en-NZ" smtClean="0"/>
              <a:pPr/>
              <a:t>12/08/2010</a:t>
            </a:fld>
            <a:endParaRPr lang="en-NZ"/>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NZ"/>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B6CF751-9DA4-4DFF-BA1C-5828B21E1BD7}"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9000" r="-29000"/>
          </a:stretch>
        </a:blipFill>
        <a:effectLst/>
      </p:bgPr>
    </p:bg>
    <p:spTree>
      <p:nvGrpSpPr>
        <p:cNvPr id="1" name=""/>
        <p:cNvGrpSpPr/>
        <p:nvPr/>
      </p:nvGrpSpPr>
      <p:grpSpPr>
        <a:xfrm>
          <a:off x="0" y="0"/>
          <a:ext cx="0" cy="0"/>
          <a:chOff x="0" y="0"/>
          <a:chExt cx="0" cy="0"/>
        </a:xfrm>
      </p:grpSpPr>
      <p:sp>
        <p:nvSpPr>
          <p:cNvPr id="4" name="Rectangle 3"/>
          <p:cNvSpPr/>
          <p:nvPr/>
        </p:nvSpPr>
        <p:spPr>
          <a:xfrm>
            <a:off x="179512" y="2420888"/>
            <a:ext cx="4176464" cy="1323439"/>
          </a:xfrm>
          <a:prstGeom prst="rect">
            <a:avLst/>
          </a:prstGeom>
          <a:noFill/>
        </p:spPr>
        <p:txBody>
          <a:bodyPr wrap="square" lIns="91440" tIns="45720" rIns="91440" bIns="45720">
            <a:spAutoFit/>
          </a:bodyPr>
          <a:lstStyle/>
          <a:p>
            <a:pPr algn="ctr"/>
            <a:r>
              <a:rPr lang="en-US" sz="8000" b="1" cap="none" spc="0" dirty="0" smtClean="0">
                <a:ln w="19050">
                  <a:solidFill>
                    <a:schemeClr val="tx2">
                      <a:tint val="1000"/>
                    </a:schemeClr>
                  </a:solidFill>
                  <a:prstDash val="solid"/>
                </a:ln>
                <a:solidFill>
                  <a:schemeClr val="accent5">
                    <a:lumMod val="50000"/>
                  </a:schemeClr>
                </a:solidFill>
                <a:effectLst>
                  <a:glow rad="139700">
                    <a:schemeClr val="accent5">
                      <a:satMod val="175000"/>
                      <a:alpha val="40000"/>
                    </a:schemeClr>
                  </a:glow>
                  <a:outerShdw blurRad="50000" dist="50800" dir="7500000" algn="tl">
                    <a:srgbClr val="000000">
                      <a:shade val="5000"/>
                      <a:alpha val="35000"/>
                    </a:srgbClr>
                  </a:outerShdw>
                </a:effectLst>
                <a:latin typeface="Pristina" pitchFamily="66" charset="0"/>
              </a:rPr>
              <a:t>Acid Rain</a:t>
            </a:r>
            <a:endParaRPr lang="en-US" sz="8000" b="1" cap="none" spc="0" dirty="0">
              <a:ln w="19050">
                <a:solidFill>
                  <a:schemeClr val="tx2">
                    <a:tint val="1000"/>
                  </a:schemeClr>
                </a:solidFill>
                <a:prstDash val="solid"/>
              </a:ln>
              <a:solidFill>
                <a:schemeClr val="accent5">
                  <a:lumMod val="50000"/>
                </a:schemeClr>
              </a:solidFill>
              <a:effectLst>
                <a:glow rad="139700">
                  <a:schemeClr val="accent5">
                    <a:satMod val="175000"/>
                    <a:alpha val="40000"/>
                  </a:schemeClr>
                </a:glow>
                <a:outerShdw blurRad="50000" dist="50800" dir="7500000" algn="tl">
                  <a:srgbClr val="000000">
                    <a:shade val="5000"/>
                    <a:alpha val="35000"/>
                  </a:srgbClr>
                </a:outerShdw>
              </a:effectLst>
              <a:latin typeface="Pristina" pitchFamily="66" charset="0"/>
            </a:endParaRPr>
          </a:p>
        </p:txBody>
      </p:sp>
      <p:sp>
        <p:nvSpPr>
          <p:cNvPr id="5" name="Rectangle 4"/>
          <p:cNvSpPr/>
          <p:nvPr/>
        </p:nvSpPr>
        <p:spPr>
          <a:xfrm>
            <a:off x="1305485" y="6093296"/>
            <a:ext cx="6006131" cy="584775"/>
          </a:xfrm>
          <a:prstGeom prst="rect">
            <a:avLst/>
          </a:prstGeom>
          <a:noFill/>
        </p:spPr>
        <p:txBody>
          <a:bodyPr wrap="none" lIns="91440" tIns="45720" rIns="91440" bIns="45720">
            <a:spAutoFit/>
          </a:bodyPr>
          <a:lstStyle/>
          <a:p>
            <a:pPr algn="ctr"/>
            <a:r>
              <a:rPr lang="en-U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By Ciarrai, Kyle, Lilyan and Markus</a:t>
            </a:r>
            <a:endParaRPr 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Rectangle 3"/>
          <p:cNvSpPr/>
          <p:nvPr/>
        </p:nvSpPr>
        <p:spPr>
          <a:xfrm>
            <a:off x="971600" y="260648"/>
            <a:ext cx="6984776" cy="923330"/>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Bibliography</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3" name="Picture 2" descr="http://library.thinkquest.org/CR0215471/acid_rain.gif"/>
          <p:cNvPicPr/>
          <p:nvPr/>
        </p:nvPicPr>
        <p:blipFill>
          <a:blip r:embed="rId2" cstate="print"/>
          <a:srcRect/>
          <a:stretch>
            <a:fillRect/>
          </a:stretch>
        </p:blipFill>
        <p:spPr bwMode="auto">
          <a:xfrm>
            <a:off x="7524328" y="4869160"/>
            <a:ext cx="1515616"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 name="Rectangle 4"/>
          <p:cNvSpPr/>
          <p:nvPr/>
        </p:nvSpPr>
        <p:spPr>
          <a:xfrm>
            <a:off x="737649" y="188640"/>
            <a:ext cx="7628883" cy="769441"/>
          </a:xfrm>
          <a:prstGeom prst="rect">
            <a:avLst/>
          </a:prstGeom>
          <a:noFill/>
        </p:spPr>
        <p:txBody>
          <a:bodyPr wrap="none" lIns="91440" tIns="45720" rIns="91440" bIns="45720">
            <a:spAutoFit/>
          </a:bodyPr>
          <a:lstStyle/>
          <a:p>
            <a:pPr algn="ctr"/>
            <a:r>
              <a:rPr lang="en-US"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How does Acid Rain occur?</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4" name="Picture 3" descr="acid_rain.gif"/>
          <p:cNvPicPr>
            <a:picLocks noChangeAspect="1"/>
          </p:cNvPicPr>
          <p:nvPr/>
        </p:nvPicPr>
        <p:blipFill>
          <a:blip r:embed="rId2" cstate="print">
            <a:clrChange>
              <a:clrFrom>
                <a:srgbClr val="6699CC"/>
              </a:clrFrom>
              <a:clrTo>
                <a:srgbClr val="6699CC">
                  <a:alpha val="0"/>
                </a:srgbClr>
              </a:clrTo>
            </a:clrChange>
          </a:blip>
          <a:stretch>
            <a:fillRect/>
          </a:stretch>
        </p:blipFill>
        <p:spPr>
          <a:xfrm>
            <a:off x="3707904" y="2060848"/>
            <a:ext cx="5026588" cy="411174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TextBox 2"/>
          <p:cNvSpPr txBox="1"/>
          <p:nvPr/>
        </p:nvSpPr>
        <p:spPr>
          <a:xfrm>
            <a:off x="467544" y="2132856"/>
            <a:ext cx="3168352" cy="4401205"/>
          </a:xfrm>
          <a:prstGeom prst="rect">
            <a:avLst/>
          </a:prstGeom>
          <a:noFill/>
        </p:spPr>
        <p:txBody>
          <a:bodyPr wrap="square" rtlCol="0">
            <a:spAutoFit/>
          </a:bodyPr>
          <a:lstStyle/>
          <a:p>
            <a:r>
              <a:rPr lang="en-NZ" sz="2000" dirty="0" smtClean="0">
                <a:solidFill>
                  <a:schemeClr val="bg2">
                    <a:lumMod val="50000"/>
                  </a:schemeClr>
                </a:solidFill>
              </a:rPr>
              <a:t>released from things like power-plants , vehicles or low-grade coal burning companies.</a:t>
            </a:r>
          </a:p>
          <a:p>
            <a:r>
              <a:rPr lang="en-NZ" sz="2000" dirty="0" smtClean="0">
                <a:solidFill>
                  <a:schemeClr val="bg2">
                    <a:lumMod val="50000"/>
                  </a:schemeClr>
                </a:solidFill>
              </a:rPr>
              <a:t>When the cloud starts to precipitate the polluted gas mixes with the water and thus we have Acid Rain.</a:t>
            </a:r>
          </a:p>
          <a:p>
            <a:r>
              <a:rPr lang="en-NZ" sz="2000" dirty="0" smtClean="0">
                <a:solidFill>
                  <a:schemeClr val="bg2">
                    <a:lumMod val="50000"/>
                  </a:schemeClr>
                </a:solidFill>
              </a:rPr>
              <a:t>Be warned it does not only take the form of Rain it can be Snow and Fog in wet areas or Dust and Gas in dry areas.</a:t>
            </a:r>
            <a:endParaRPr lang="en-NZ" sz="2000" dirty="0">
              <a:solidFill>
                <a:schemeClr val="bg2">
                  <a:lumMod val="50000"/>
                </a:schemeClr>
              </a:solidFill>
            </a:endParaRPr>
          </a:p>
        </p:txBody>
      </p:sp>
      <p:sp>
        <p:nvSpPr>
          <p:cNvPr id="6" name="TextBox 5"/>
          <p:cNvSpPr txBox="1"/>
          <p:nvPr/>
        </p:nvSpPr>
        <p:spPr>
          <a:xfrm>
            <a:off x="467544" y="1196752"/>
            <a:ext cx="6624736" cy="1015663"/>
          </a:xfrm>
          <a:prstGeom prst="rect">
            <a:avLst/>
          </a:prstGeom>
          <a:noFill/>
        </p:spPr>
        <p:txBody>
          <a:bodyPr wrap="square" rtlCol="0">
            <a:spAutoFit/>
          </a:bodyPr>
          <a:lstStyle/>
          <a:p>
            <a:r>
              <a:rPr lang="en-NZ" sz="2000" dirty="0" smtClean="0">
                <a:solidFill>
                  <a:schemeClr val="bg2">
                    <a:lumMod val="50000"/>
                  </a:schemeClr>
                </a:solidFill>
              </a:rPr>
              <a:t>Acid Rain happens when high concentrations of Sulphuric and Nitric acids in polluted air get trapped into clouds, the gases are</a:t>
            </a:r>
            <a:endParaRPr lang="en-NZ"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Rectangle 2"/>
          <p:cNvSpPr/>
          <p:nvPr/>
        </p:nvSpPr>
        <p:spPr>
          <a:xfrm>
            <a:off x="179512" y="116632"/>
            <a:ext cx="8712969" cy="1446550"/>
          </a:xfrm>
          <a:prstGeom prst="rect">
            <a:avLst/>
          </a:prstGeom>
          <a:noFill/>
        </p:spPr>
        <p:txBody>
          <a:bodyPr wrap="square" lIns="91440" tIns="45720" rIns="91440" bIns="45720">
            <a:spAutoFit/>
          </a:bodyPr>
          <a:lstStyle/>
          <a:p>
            <a:pPr algn="ctr"/>
            <a:r>
              <a:rPr lang="en-US"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effects does it have on us?</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TextBox 3"/>
          <p:cNvSpPr txBox="1"/>
          <p:nvPr/>
        </p:nvSpPr>
        <p:spPr>
          <a:xfrm>
            <a:off x="827584" y="2060848"/>
            <a:ext cx="7704856" cy="5078313"/>
          </a:xfrm>
          <a:prstGeom prst="rect">
            <a:avLst/>
          </a:prstGeom>
          <a:noFill/>
        </p:spPr>
        <p:txBody>
          <a:bodyPr wrap="square" rtlCol="0">
            <a:spAutoFit/>
          </a:bodyPr>
          <a:lstStyle/>
          <a:p>
            <a:r>
              <a:rPr lang="en-NZ" dirty="0" smtClean="0">
                <a:solidFill>
                  <a:schemeClr val="bg2">
                    <a:lumMod val="50000"/>
                  </a:schemeClr>
                </a:solidFill>
              </a:rPr>
              <a:t>Yes, Acid Rain effects us but in a different way than you would normally think. </a:t>
            </a:r>
            <a:r>
              <a:rPr lang="en-NZ" dirty="0" smtClean="0">
                <a:solidFill>
                  <a:schemeClr val="bg2">
                    <a:lumMod val="50000"/>
                  </a:schemeClr>
                </a:solidFill>
              </a:rPr>
              <a:t>Yes, Acid Rain effects us but in a different way than you would normally think. </a:t>
            </a:r>
            <a:br>
              <a:rPr lang="en-NZ" dirty="0" smtClean="0">
                <a:solidFill>
                  <a:schemeClr val="bg2">
                    <a:lumMod val="50000"/>
                  </a:schemeClr>
                </a:solidFill>
              </a:rPr>
            </a:br>
            <a:r>
              <a:rPr lang="en-NZ" dirty="0" smtClean="0">
                <a:solidFill>
                  <a:schemeClr val="bg2">
                    <a:lumMod val="50000"/>
                  </a:schemeClr>
                </a:solidFill>
              </a:rPr>
              <a:t>Acid Rain effects us the most in one way .... Our food!</a:t>
            </a:r>
          </a:p>
          <a:p>
            <a:r>
              <a:rPr lang="en-NZ" dirty="0" smtClean="0">
                <a:solidFill>
                  <a:schemeClr val="bg2">
                    <a:lumMod val="50000"/>
                  </a:schemeClr>
                </a:solidFill>
              </a:rPr>
              <a:t>When Acid Rain hits toxic metals and makes them break loose from other metals they can seep into our drinking water, our animals and the soil in which our plants grow in. We ,as Humans, digest those things that the toxic metals could potentially get in if the do get inside our bodies they can lead to damage of nerves in children, brain damage or even death.</a:t>
            </a:r>
          </a:p>
          <a:p>
            <a:r>
              <a:rPr lang="en-NZ" dirty="0" smtClean="0">
                <a:solidFill>
                  <a:schemeClr val="bg2">
                    <a:lumMod val="50000"/>
                  </a:schemeClr>
                </a:solidFill>
              </a:rPr>
              <a:t>Scientist have a suspicion that Aluminium ( toxic metal) can lead to Alzheimer’s Disease.</a:t>
            </a:r>
          </a:p>
          <a:p>
            <a:r>
              <a:rPr lang="en-NZ" dirty="0" smtClean="0">
                <a:solidFill>
                  <a:schemeClr val="bg2">
                    <a:lumMod val="50000"/>
                  </a:schemeClr>
                </a:solidFill>
              </a:rPr>
              <a:t>Another adverse health effect of acid rain on humans is the respiratory problems it causes. The emissions of nitrogen oxide and sulphur dioxide cause respiratory problems like throat, nose and eye irritation; headache; asthma; and dry coughs. Acid rain is particularly harmful for those who have difficulty in breathing or suffer from asthma. In fact, even the lungs of healthy people can be damaged by the pollutants in acid air</a:t>
            </a:r>
          </a:p>
          <a:p>
            <a:endParaRPr lang="en-NZ" dirty="0" smtClean="0">
              <a:solidFill>
                <a:schemeClr val="bg2">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23528" y="116632"/>
            <a:ext cx="8352928" cy="1569660"/>
          </a:xfrm>
          <a:prstGeom prst="rect">
            <a:avLst/>
          </a:prstGeom>
          <a:noFill/>
        </p:spPr>
        <p:txBody>
          <a:bodyPr wrap="square" lIns="91440" tIns="45720" rIns="91440" bIns="45720">
            <a:spAutoFit/>
          </a:bodyPr>
          <a:lstStyle/>
          <a:p>
            <a:pPr algn="ctr"/>
            <a:r>
              <a:rPr lang="en-US"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US"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Where in the world does it mostly occur</a:t>
            </a:r>
            <a:r>
              <a:rPr lang="en-US"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endParaRPr lang="en-US"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51520" y="188640"/>
            <a:ext cx="8640960" cy="1446550"/>
          </a:xfrm>
          <a:prstGeom prst="rect">
            <a:avLst/>
          </a:prstGeom>
          <a:noFill/>
        </p:spPr>
        <p:txBody>
          <a:bodyPr wrap="square" lIns="91440" tIns="45720" rIns="91440" bIns="45720">
            <a:spAutoFit/>
          </a:bodyPr>
          <a:lstStyle/>
          <a:p>
            <a:pPr algn="ctr"/>
            <a:r>
              <a:rPr lang="en-US"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Why does it mostly occur in this place?</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51520" y="116632"/>
            <a:ext cx="8712968" cy="769441"/>
          </a:xfrm>
          <a:prstGeom prst="rect">
            <a:avLst/>
          </a:prstGeom>
          <a:noFill/>
        </p:spPr>
        <p:txBody>
          <a:bodyPr wrap="square" lIns="91440" tIns="45720" rIns="91440" bIns="45720">
            <a:spAutoFit/>
          </a:bodyPr>
          <a:lstStyle/>
          <a:p>
            <a:pPr algn="ct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Does Acid Rain effect animals?</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51520" y="116632"/>
            <a:ext cx="8748464" cy="1446550"/>
          </a:xfrm>
          <a:prstGeom prst="rect">
            <a:avLst/>
          </a:prstGeom>
          <a:noFill/>
        </p:spPr>
        <p:txBody>
          <a:bodyPr wrap="square" lIns="91440" tIns="45720" rIns="91440" bIns="45720">
            <a:spAutoFit/>
          </a:bodyPr>
          <a:lstStyle/>
          <a:p>
            <a:pPr algn="ct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are some effects Acid Rain have on the environment?</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TextBox 2"/>
          <p:cNvSpPr txBox="1"/>
          <p:nvPr/>
        </p:nvSpPr>
        <p:spPr>
          <a:xfrm>
            <a:off x="755576" y="1988840"/>
            <a:ext cx="7848872" cy="1200329"/>
          </a:xfrm>
          <a:prstGeom prst="rect">
            <a:avLst/>
          </a:prstGeom>
          <a:noFill/>
        </p:spPr>
        <p:txBody>
          <a:bodyPr wrap="square" rtlCol="0">
            <a:spAutoFit/>
          </a:bodyPr>
          <a:lstStyle/>
          <a:p>
            <a:r>
              <a:rPr lang="en-NZ" dirty="0" smtClean="0">
                <a:solidFill>
                  <a:schemeClr val="bg2">
                    <a:lumMod val="50000"/>
                  </a:schemeClr>
                </a:solidFill>
              </a:rPr>
              <a:t>Acid rain, acid fog and  acid  vapour harms forests, damaging the surface of the leaves and needles by harming their waxy outer layer that  protects them. This makes it harder for the trees to survive the cold and will cause them to die.</a:t>
            </a:r>
          </a:p>
        </p:txBody>
      </p:sp>
      <p:sp>
        <p:nvSpPr>
          <p:cNvPr id="5" name="TextBox 4"/>
          <p:cNvSpPr txBox="1"/>
          <p:nvPr/>
        </p:nvSpPr>
        <p:spPr>
          <a:xfrm>
            <a:off x="755576" y="3573016"/>
            <a:ext cx="7128792" cy="923330"/>
          </a:xfrm>
          <a:prstGeom prst="rect">
            <a:avLst/>
          </a:prstGeom>
          <a:noFill/>
        </p:spPr>
        <p:txBody>
          <a:bodyPr wrap="square" rtlCol="0">
            <a:spAutoFit/>
          </a:bodyPr>
          <a:lstStyle/>
          <a:p>
            <a:r>
              <a:rPr lang="en-NZ" dirty="0" smtClean="0">
                <a:solidFill>
                  <a:schemeClr val="bg2">
                    <a:lumMod val="50000"/>
                  </a:schemeClr>
                </a:solidFill>
              </a:rPr>
              <a:t>The Acid rain also damages the soil around the trees and takes the most valuable nutrients away. Acid rain also leaves  a lot of aluminium in the soil too.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23528" y="116632"/>
            <a:ext cx="8712968" cy="1446550"/>
          </a:xfrm>
          <a:prstGeom prst="rect">
            <a:avLst/>
          </a:prstGeom>
          <a:noFill/>
        </p:spPr>
        <p:txBody>
          <a:bodyPr wrap="square" lIns="91440" tIns="45720" rIns="91440" bIns="45720">
            <a:spAutoFit/>
          </a:bodyPr>
          <a:lstStyle/>
          <a:p>
            <a:pPr algn="ct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can we do to reduce Acid Rain?</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51521" y="188640"/>
            <a:ext cx="8424936" cy="1446550"/>
          </a:xfrm>
          <a:prstGeom prst="rect">
            <a:avLst/>
          </a:prstGeom>
          <a:noFill/>
        </p:spPr>
        <p:txBody>
          <a:bodyPr wrap="square" lIns="91440" tIns="45720" rIns="91440" bIns="45720">
            <a:spAutoFit/>
          </a:bodyPr>
          <a:lstStyle/>
          <a:p>
            <a:pPr algn="ctr"/>
            <a:r>
              <a:rPr lang="en-US" sz="4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What effects does it have on man-made things?</a:t>
            </a:r>
            <a:endParaRPr lang="en-US" sz="4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TextBox 2"/>
          <p:cNvSpPr txBox="1"/>
          <p:nvPr/>
        </p:nvSpPr>
        <p:spPr>
          <a:xfrm>
            <a:off x="755576" y="2204864"/>
            <a:ext cx="7848872" cy="369332"/>
          </a:xfrm>
          <a:prstGeom prst="rect">
            <a:avLst/>
          </a:prstGeom>
          <a:noFill/>
        </p:spPr>
        <p:txBody>
          <a:bodyPr wrap="square" rtlCol="0">
            <a:spAutoFit/>
          </a:bodyPr>
          <a:lstStyle/>
          <a:p>
            <a:r>
              <a:rPr lang="en-NZ" dirty="0" smtClean="0">
                <a:solidFill>
                  <a:schemeClr val="bg2">
                    <a:lumMod val="50000"/>
                  </a:schemeClr>
                </a:solidFill>
              </a:rPr>
              <a:t>Acid rain damages building </a:t>
            </a:r>
            <a:r>
              <a:rPr lang="en-NZ" smtClean="0">
                <a:solidFill>
                  <a:schemeClr val="bg2">
                    <a:lumMod val="50000"/>
                  </a:schemeClr>
                </a:solidFill>
              </a:rPr>
              <a:t>and statues</a:t>
            </a:r>
            <a:endParaRPr lang="en-NZ" dirty="0" smtClean="0">
              <a:solidFill>
                <a:schemeClr val="bg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chnic">
  <a:themeElements>
    <a:clrScheme name="Custom 6">
      <a:dk1>
        <a:srgbClr val="92D050"/>
      </a:dk1>
      <a:lt1>
        <a:sysClr val="window" lastClr="FFFFFF"/>
      </a:lt1>
      <a:dk2>
        <a:srgbClr val="363432"/>
      </a:dk2>
      <a:lt2>
        <a:srgbClr val="D4D2D0"/>
      </a:lt2>
      <a:accent1>
        <a:srgbClr val="6EA0B0"/>
      </a:accent1>
      <a:accent2>
        <a:srgbClr val="CCAF0A"/>
      </a:accent2>
      <a:accent3>
        <a:srgbClr val="8D89A4"/>
      </a:accent3>
      <a:accent4>
        <a:srgbClr val="748560"/>
      </a:accent4>
      <a:accent5>
        <a:srgbClr val="9E9273"/>
      </a:accent5>
      <a:accent6>
        <a:srgbClr val="7E848D"/>
      </a:accent6>
      <a:hlink>
        <a:srgbClr val="92D050"/>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txDef>
      <a:spPr>
        <a:noFill/>
      </a:spPr>
      <a:bodyPr wrap="square" rtlCol="0">
        <a:spAutoFit/>
      </a:bodyPr>
      <a:lstStyle>
        <a:defPPr>
          <a:defRPr dirty="0" smtClean="0">
            <a:solidFill>
              <a:schemeClr val="bg2">
                <a:lumMod val="50000"/>
              </a:schemeClr>
            </a:solidFill>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164</TotalTime>
  <Words>280</Words>
  <Application>Microsoft Office PowerPoint</Application>
  <PresentationFormat>On-screen Show (4:3)</PresentationFormat>
  <Paragraphs>22</Paragraphs>
  <Slides>10</Slides>
  <Notes>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Technic</vt:lpstr>
      <vt:lpstr>Slide 1</vt:lpstr>
      <vt:lpstr>Slide 2</vt:lpstr>
      <vt:lpstr>Slide 3</vt:lpstr>
      <vt:lpstr>Slide 4</vt:lpstr>
      <vt:lpstr>Slide 5</vt:lpstr>
      <vt:lpstr>Slide 6</vt:lpstr>
      <vt:lpstr>Slide 7</vt:lpstr>
      <vt:lpstr>Slide 8</vt:lpstr>
      <vt:lpstr>Slide 9</vt:lpstr>
      <vt:lpstr>Slide 10</vt:lpstr>
    </vt:vector>
  </TitlesOfParts>
  <Company>Massey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23</cp:revision>
  <dcterms:created xsi:type="dcterms:W3CDTF">2010-08-09T21:10:49Z</dcterms:created>
  <dcterms:modified xsi:type="dcterms:W3CDTF">2010-08-12T01:00:23Z</dcterms:modified>
</cp:coreProperties>
</file>